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75" r:id="rId3"/>
    <p:sldId id="281" r:id="rId4"/>
    <p:sldId id="289" r:id="rId5"/>
    <p:sldId id="290" r:id="rId6"/>
    <p:sldId id="291" r:id="rId7"/>
    <p:sldId id="292" r:id="rId8"/>
    <p:sldId id="293" r:id="rId9"/>
    <p:sldId id="294" r:id="rId10"/>
    <p:sldId id="295" r:id="rId11"/>
    <p:sldId id="296" r:id="rId12"/>
    <p:sldId id="297" r:id="rId13"/>
    <p:sldId id="279" r:id="rId14"/>
    <p:sldId id="298" r:id="rId15"/>
    <p:sldId id="299" r:id="rId16"/>
    <p:sldId id="300" r:id="rId17"/>
    <p:sldId id="301" r:id="rId18"/>
    <p:sldId id="302" r:id="rId19"/>
    <p:sldId id="303" r:id="rId20"/>
    <p:sldId id="287" r:id="rId21"/>
    <p:sldId id="258"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ED7F0D"/>
    <a:srgbClr val="006DB7"/>
    <a:srgbClr val="006DC9"/>
    <a:srgbClr val="001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6"/>
    <p:restoredTop sz="85511" autoAdjust="0"/>
  </p:normalViewPr>
  <p:slideViewPr>
    <p:cSldViewPr snapToGrid="0">
      <p:cViewPr>
        <p:scale>
          <a:sx n="100" d="100"/>
          <a:sy n="100" d="100"/>
        </p:scale>
        <p:origin x="147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DC68C-F67C-4B47-A3DA-67E7CC0CCC5D}" type="datetimeFigureOut">
              <a:rPr lang="en-US" altLang="zh-CN"/>
              <a:t>4/28/22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88A80-DCFF-4F78-A5BE-C243930FE5BB}" type="slidenum">
              <a:rPr lang="en-US" altLang="zh-CN"/>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3</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88A80-DCFF-4F78-A5BE-C243930FE5BB}" type="slidenum">
              <a:rPr lang="en-US" altLang="zh-CN" smtClean="0"/>
              <a:t>12</a:t>
            </a:fld>
            <a:endParaRPr lang="zh-CN" altLang="en-US"/>
          </a:p>
        </p:txBody>
      </p:sp>
    </p:spTree>
    <p:extLst>
      <p:ext uri="{BB962C8B-B14F-4D97-AF65-F5344CB8AC3E}">
        <p14:creationId xmlns:p14="http://schemas.microsoft.com/office/powerpoint/2010/main" val="30385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14</a:t>
            </a:fld>
            <a:endParaRPr lang="zh-CN" altLang="en-US"/>
          </a:p>
        </p:txBody>
      </p:sp>
    </p:spTree>
    <p:extLst>
      <p:ext uri="{BB962C8B-B14F-4D97-AF65-F5344CB8AC3E}">
        <p14:creationId xmlns:p14="http://schemas.microsoft.com/office/powerpoint/2010/main" val="1301602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zh-SG" sz="1200" kern="1200" dirty="0">
                <a:solidFill>
                  <a:schemeClr val="tx1"/>
                </a:solidFill>
                <a:effectLst/>
                <a:latin typeface="+mn-lt"/>
                <a:ea typeface="+mn-ea"/>
                <a:cs typeface="+mn-cs"/>
              </a:rPr>
              <a:t>the “poly” learning rate policy</a:t>
            </a:r>
          </a:p>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15</a:t>
            </a:fld>
            <a:endParaRPr lang="zh-CN" altLang="en-US"/>
          </a:p>
        </p:txBody>
      </p:sp>
    </p:spTree>
    <p:extLst>
      <p:ext uri="{BB962C8B-B14F-4D97-AF65-F5344CB8AC3E}">
        <p14:creationId xmlns:p14="http://schemas.microsoft.com/office/powerpoint/2010/main" val="288977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zh-SG" sz="1200" kern="1200" dirty="0">
                <a:solidFill>
                  <a:schemeClr val="tx1"/>
                </a:solidFill>
                <a:effectLst/>
                <a:latin typeface="+mn-lt"/>
                <a:ea typeface="+mn-ea"/>
                <a:cs typeface="+mn-cs"/>
              </a:rPr>
              <a:t>the “poly” learning rate policy</a:t>
            </a:r>
          </a:p>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16</a:t>
            </a:fld>
            <a:endParaRPr lang="zh-CN" altLang="en-US"/>
          </a:p>
        </p:txBody>
      </p:sp>
    </p:spTree>
    <p:extLst>
      <p:ext uri="{BB962C8B-B14F-4D97-AF65-F5344CB8AC3E}">
        <p14:creationId xmlns:p14="http://schemas.microsoft.com/office/powerpoint/2010/main" val="134666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zh-SG" sz="1200" kern="1200" dirty="0">
                <a:solidFill>
                  <a:schemeClr val="tx1"/>
                </a:solidFill>
                <a:effectLst/>
                <a:latin typeface="+mn-lt"/>
                <a:ea typeface="+mn-ea"/>
                <a:cs typeface="+mn-cs"/>
              </a:rPr>
              <a:t>Train teacher network first</a:t>
            </a:r>
          </a:p>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17</a:t>
            </a:fld>
            <a:endParaRPr lang="zh-CN" altLang="en-US"/>
          </a:p>
        </p:txBody>
      </p:sp>
    </p:spTree>
    <p:extLst>
      <p:ext uri="{BB962C8B-B14F-4D97-AF65-F5344CB8AC3E}">
        <p14:creationId xmlns:p14="http://schemas.microsoft.com/office/powerpoint/2010/main" val="2990277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zh-SG" sz="1200" kern="1200" dirty="0">
                <a:solidFill>
                  <a:schemeClr val="tx1"/>
                </a:solidFill>
                <a:effectLst/>
                <a:latin typeface="+mn-lt"/>
                <a:ea typeface="+mn-ea"/>
                <a:cs typeface="+mn-cs"/>
              </a:rPr>
              <a:t>the “poly” learning rate policy</a:t>
            </a:r>
          </a:p>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18</a:t>
            </a:fld>
            <a:endParaRPr lang="zh-CN" altLang="en-US"/>
          </a:p>
        </p:txBody>
      </p:sp>
    </p:spTree>
    <p:extLst>
      <p:ext uri="{BB962C8B-B14F-4D97-AF65-F5344CB8AC3E}">
        <p14:creationId xmlns:p14="http://schemas.microsoft.com/office/powerpoint/2010/main" val="395073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zh-SG" sz="1200" kern="1200" dirty="0">
                <a:solidFill>
                  <a:schemeClr val="tx1"/>
                </a:solidFill>
                <a:effectLst/>
                <a:latin typeface="+mn-lt"/>
                <a:ea typeface="+mn-ea"/>
                <a:cs typeface="+mn-cs"/>
              </a:rPr>
              <a:t>Train teacher network first</a:t>
            </a:r>
          </a:p>
          <a:p>
            <a:endParaRPr lang="zh-CN" dirty="0"/>
          </a:p>
        </p:txBody>
      </p:sp>
      <p:sp>
        <p:nvSpPr>
          <p:cNvPr id="4" name="灯片编号占位符 3"/>
          <p:cNvSpPr>
            <a:spLocks noGrp="1"/>
          </p:cNvSpPr>
          <p:nvPr>
            <p:ph type="sldNum" sz="quarter" idx="5"/>
          </p:nvPr>
        </p:nvSpPr>
        <p:spPr/>
        <p:txBody>
          <a:bodyPr/>
          <a:lstStyle/>
          <a:p>
            <a:fld id="{DAA88A80-DCFF-4F78-A5BE-C243930FE5BB}" type="slidenum">
              <a:rPr lang="en-US" altLang="zh-CN"/>
              <a:t>19</a:t>
            </a:fld>
            <a:endParaRPr lang="zh-CN" altLang="en-US"/>
          </a:p>
        </p:txBody>
      </p:sp>
    </p:spTree>
    <p:extLst>
      <p:ext uri="{BB962C8B-B14F-4D97-AF65-F5344CB8AC3E}">
        <p14:creationId xmlns:p14="http://schemas.microsoft.com/office/powerpoint/2010/main" val="17652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a typeface="等线"/>
            </a:endParaRPr>
          </a:p>
        </p:txBody>
      </p:sp>
      <p:sp>
        <p:nvSpPr>
          <p:cNvPr id="4" name="灯片编号占位符 3"/>
          <p:cNvSpPr>
            <a:spLocks noGrp="1"/>
          </p:cNvSpPr>
          <p:nvPr>
            <p:ph type="sldNum" sz="quarter" idx="5"/>
          </p:nvPr>
        </p:nvSpPr>
        <p:spPr/>
        <p:txBody>
          <a:bodyPr/>
          <a:lstStyle/>
          <a:p>
            <a:fld id="{DAA88A80-DCFF-4F78-A5BE-C243930FE5BB}" type="slidenum">
              <a:rPr lang="en-US" altLang="zh-CN"/>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88A80-DCFF-4F78-A5BE-C243930FE5BB}" type="slidenum">
              <a:rPr lang="en-US" altLang="zh-CN"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4</a:t>
            </a:fld>
            <a:endParaRPr kumimoji="1" lang="zh-CN" altLang="en-US"/>
          </a:p>
        </p:txBody>
      </p:sp>
    </p:spTree>
    <p:extLst>
      <p:ext uri="{BB962C8B-B14F-4D97-AF65-F5344CB8AC3E}">
        <p14:creationId xmlns:p14="http://schemas.microsoft.com/office/powerpoint/2010/main" val="197754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88A80-DCFF-4F78-A5BE-C243930FE5BB}" type="slidenum">
              <a:rPr lang="en-US" altLang="zh-CN" smtClean="0"/>
              <a:t>5</a:t>
            </a:fld>
            <a:endParaRPr lang="zh-CN" altLang="en-US"/>
          </a:p>
        </p:txBody>
      </p:sp>
    </p:spTree>
    <p:extLst>
      <p:ext uri="{BB962C8B-B14F-4D97-AF65-F5344CB8AC3E}">
        <p14:creationId xmlns:p14="http://schemas.microsoft.com/office/powerpoint/2010/main" val="371722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6</a:t>
            </a:fld>
            <a:endParaRPr kumimoji="1" lang="zh-CN" altLang="en-US"/>
          </a:p>
        </p:txBody>
      </p:sp>
    </p:spTree>
    <p:extLst>
      <p:ext uri="{BB962C8B-B14F-4D97-AF65-F5344CB8AC3E}">
        <p14:creationId xmlns:p14="http://schemas.microsoft.com/office/powerpoint/2010/main" val="322708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7</a:t>
            </a:fld>
            <a:endParaRPr kumimoji="1" lang="zh-CN" altLang="en-US"/>
          </a:p>
        </p:txBody>
      </p:sp>
    </p:spTree>
    <p:extLst>
      <p:ext uri="{BB962C8B-B14F-4D97-AF65-F5344CB8AC3E}">
        <p14:creationId xmlns:p14="http://schemas.microsoft.com/office/powerpoint/2010/main" val="316632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8</a:t>
            </a:fld>
            <a:endParaRPr kumimoji="1" lang="zh-CN" altLang="en-US"/>
          </a:p>
        </p:txBody>
      </p:sp>
    </p:spTree>
    <p:extLst>
      <p:ext uri="{BB962C8B-B14F-4D97-AF65-F5344CB8AC3E}">
        <p14:creationId xmlns:p14="http://schemas.microsoft.com/office/powerpoint/2010/main" val="3227769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9</a:t>
            </a:fld>
            <a:endParaRPr kumimoji="1" lang="zh-CN" altLang="en-US"/>
          </a:p>
        </p:txBody>
      </p:sp>
    </p:spTree>
    <p:extLst>
      <p:ext uri="{BB962C8B-B14F-4D97-AF65-F5344CB8AC3E}">
        <p14:creationId xmlns:p14="http://schemas.microsoft.com/office/powerpoint/2010/main" val="823278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10</a:t>
            </a:fld>
            <a:endParaRPr kumimoji="1" lang="zh-CN" altLang="en-US"/>
          </a:p>
        </p:txBody>
      </p:sp>
    </p:spTree>
    <p:extLst>
      <p:ext uri="{BB962C8B-B14F-4D97-AF65-F5344CB8AC3E}">
        <p14:creationId xmlns:p14="http://schemas.microsoft.com/office/powerpoint/2010/main" val="3522951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SG" altLang="zh-SG" sz="1200" kern="1200" dirty="0">
                <a:solidFill>
                  <a:schemeClr val="tx1"/>
                </a:solidFill>
                <a:effectLst/>
                <a:latin typeface="+mn-lt"/>
                <a:ea typeface="+mn-ea"/>
                <a:cs typeface="+mn-cs"/>
              </a:rPr>
              <a:t>Where </a:t>
            </a:r>
            <a:r>
              <a:rPr lang="en-SG" altLang="zh-SG" sz="1200" b="0" i="0" kern="1200" dirty="0">
                <a:solidFill>
                  <a:schemeClr val="tx1"/>
                </a:solidFill>
                <a:effectLst/>
                <a:latin typeface="+mn-lt"/>
                <a:ea typeface="+mn-ea"/>
                <a:cs typeface="+mn-cs"/>
              </a:rPr>
              <a:t> </a:t>
            </a:r>
            <a:r>
              <a:rPr lang="en-SG" altLang="zh-SG" sz="1200" kern="1200" dirty="0">
                <a:solidFill>
                  <a:schemeClr val="tx1"/>
                </a:solidFill>
                <a:effectLst/>
                <a:latin typeface="+mn-lt"/>
                <a:ea typeface="+mn-ea"/>
                <a:cs typeface="+mn-cs"/>
              </a:rPr>
              <a:t>is set to be 1 or 10 in the experiments, and </a:t>
            </a:r>
            <a:r>
              <a:rPr lang="en-SG" altLang="zh-SG" sz="1200" b="0" i="0" kern="1200" dirty="0">
                <a:solidFill>
                  <a:schemeClr val="tx1"/>
                </a:solidFill>
                <a:effectLst/>
                <a:latin typeface="+mn-lt"/>
                <a:ea typeface="+mn-ea"/>
                <a:cs typeface="+mn-cs"/>
              </a:rPr>
              <a:t> </a:t>
            </a:r>
            <a:r>
              <a:rPr lang="en-SG" altLang="zh-SG" sz="1200" kern="1200" dirty="0">
                <a:solidFill>
                  <a:schemeClr val="tx1"/>
                </a:solidFill>
                <a:effectLst/>
                <a:latin typeface="+mn-lt"/>
                <a:ea typeface="+mn-ea"/>
                <a:cs typeface="+mn-cs"/>
              </a:rPr>
              <a:t>is set to be 1.</a:t>
            </a:r>
          </a:p>
          <a:p>
            <a:pPr>
              <a:lnSpc>
                <a:spcPct val="100000"/>
              </a:lnSpc>
              <a:spcBef>
                <a:spcPts val="1200"/>
              </a:spcBef>
            </a:pPr>
            <a:endParaRPr lang="en-GB" altLang="zh-CN" dirty="0"/>
          </a:p>
        </p:txBody>
      </p:sp>
      <p:sp>
        <p:nvSpPr>
          <p:cNvPr id="4" name="幻灯片编号占位符 3"/>
          <p:cNvSpPr>
            <a:spLocks noGrp="1"/>
          </p:cNvSpPr>
          <p:nvPr>
            <p:ph type="sldNum" sz="quarter" idx="10"/>
          </p:nvPr>
        </p:nvSpPr>
        <p:spPr/>
        <p:txBody>
          <a:bodyPr/>
          <a:lstStyle/>
          <a:p>
            <a:fld id="{3A926FF5-05A4-5541-8E88-B92E6FE88AF4}" type="slidenum">
              <a:rPr kumimoji="1" lang="zh-CN" altLang="en-US" smtClean="0"/>
              <a:t>11</a:t>
            </a:fld>
            <a:endParaRPr kumimoji="1" lang="zh-CN" altLang="en-US"/>
          </a:p>
        </p:txBody>
      </p:sp>
    </p:spTree>
    <p:extLst>
      <p:ext uri="{BB962C8B-B14F-4D97-AF65-F5344CB8AC3E}">
        <p14:creationId xmlns:p14="http://schemas.microsoft.com/office/powerpoint/2010/main" val="165084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428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3746" y="1347682"/>
            <a:ext cx="7861604" cy="1597741"/>
          </a:xfrm>
        </p:spPr>
        <p:txBody>
          <a:bodyPr anchor="t"/>
          <a:lstStyle>
            <a:lvl1pPr algn="l">
              <a:defRPr sz="4500">
                <a:solidFill>
                  <a:schemeClr val="bg1"/>
                </a:solidFill>
                <a:latin typeface="Arial Black" panose="020B0A04020102020204" pitchFamily="34" charset="0"/>
              </a:defRPr>
            </a:lvl1pPr>
          </a:lstStyle>
          <a:p>
            <a:r>
              <a:rPr lang="en-US"/>
              <a:t>Click to edit Master title style</a:t>
            </a:r>
          </a:p>
        </p:txBody>
      </p:sp>
      <p:sp>
        <p:nvSpPr>
          <p:cNvPr id="3" name="Subtitle 2"/>
          <p:cNvSpPr>
            <a:spLocks noGrp="1"/>
          </p:cNvSpPr>
          <p:nvPr>
            <p:ph type="subTitle" idx="1"/>
          </p:nvPr>
        </p:nvSpPr>
        <p:spPr>
          <a:xfrm>
            <a:off x="653746" y="3138382"/>
            <a:ext cx="7861604" cy="804968"/>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
        <p:nvSpPr>
          <p:cNvPr id="7" name="Text Box 20"/>
          <p:cNvSpPr txBox="1">
            <a:spLocks noChangeArrowheads="1"/>
          </p:cNvSpPr>
          <p:nvPr userDrawn="1"/>
        </p:nvSpPr>
        <p:spPr bwMode="auto">
          <a:xfrm>
            <a:off x="574615" y="4820594"/>
            <a:ext cx="2175596" cy="173124"/>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525">
                <a:solidFill>
                  <a:schemeClr val="bg1"/>
                </a:solidFill>
                <a:latin typeface="Arial" panose="020B0604020202090204" pitchFamily="34" charset="0"/>
                <a:cs typeface="Arial" panose="020B0604020202090204" pitchFamily="34" charset="0"/>
              </a:rPr>
              <a:t>© Copyright National University of Singapore. All Rights Reserved. </a:t>
            </a:r>
          </a:p>
        </p:txBody>
      </p:sp>
      <p:sp>
        <p:nvSpPr>
          <p:cNvPr id="9" name="Rectangle 8"/>
          <p:cNvSpPr/>
          <p:nvPr userDrawn="1"/>
        </p:nvSpPr>
        <p:spPr>
          <a:xfrm>
            <a:off x="0" y="1391383"/>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11746" y="234150"/>
            <a:ext cx="1330200" cy="6076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
        <p:nvSpPr>
          <p:cNvPr id="8" name="Rectangle 7"/>
          <p:cNvSpPr/>
          <p:nvPr userDrawn="1"/>
        </p:nvSpPr>
        <p:spPr>
          <a:xfrm>
            <a:off x="0" y="514898"/>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Arial Black" panose="020B0A040201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lnSpc>
                <a:spcPct val="125000"/>
              </a:lnSpc>
              <a:spcBef>
                <a:spcPts val="0"/>
              </a:spcBef>
              <a:spcAft>
                <a:spcPts val="1200"/>
              </a:spcAft>
              <a:defRPr/>
            </a:lvl1pPr>
            <a:lvl2pPr>
              <a:lnSpc>
                <a:spcPct val="125000"/>
              </a:lnSpc>
              <a:spcBef>
                <a:spcPts val="0"/>
              </a:spcBef>
              <a:spcAft>
                <a:spcPts val="1200"/>
              </a:spcAft>
              <a:defRPr/>
            </a:lvl2pPr>
            <a:lvl3pPr>
              <a:lnSpc>
                <a:spcPct val="125000"/>
              </a:lnSpc>
              <a:spcBef>
                <a:spcPts val="0"/>
              </a:spcBef>
              <a:spcAft>
                <a:spcPts val="1200"/>
              </a:spcAft>
              <a:defRPr/>
            </a:lvl3pPr>
            <a:lvl4pPr>
              <a:lnSpc>
                <a:spcPct val="125000"/>
              </a:lnSpc>
              <a:spcBef>
                <a:spcPts val="0"/>
              </a:spcBef>
              <a:spcAft>
                <a:spcPts val="1200"/>
              </a:spcAft>
              <a:defRPr/>
            </a:lvl4pPr>
            <a:lvl5pPr>
              <a:lnSpc>
                <a:spcPct val="125000"/>
              </a:lnSpc>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
        <p:nvSpPr>
          <p:cNvPr id="8" name="Rectangle 7"/>
          <p:cNvSpPr/>
          <p:nvPr userDrawn="1"/>
        </p:nvSpPr>
        <p:spPr>
          <a:xfrm>
            <a:off x="0" y="514898"/>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282304"/>
            <a:ext cx="7886700" cy="2139553"/>
          </a:xfrm>
        </p:spPr>
        <p:txBody>
          <a:bodyPr anchor="b">
            <a:normAutofit/>
          </a:bodyPr>
          <a:lstStyle>
            <a:lvl1pPr>
              <a:defRPr sz="4000">
                <a:latin typeface="Arial Black" panose="020B0A04020102020204" pitchFamily="34" charset="0"/>
              </a:defRPr>
            </a:lvl1pPr>
          </a:lstStyle>
          <a:p>
            <a:r>
              <a:rPr lang="en-US"/>
              <a:t>CLICK TO EDIT TITLE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
        <p:nvSpPr>
          <p:cNvPr id="8" name="Rectangle 7"/>
          <p:cNvSpPr/>
          <p:nvPr userDrawn="1"/>
        </p:nvSpPr>
        <p:spPr>
          <a:xfrm>
            <a:off x="0" y="2818482"/>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Black" panose="020B0A04020102020204" pitchFamily="34" charset="0"/>
              </a:defRPr>
            </a:lvl1p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lnSpc>
                <a:spcPct val="100000"/>
              </a:lnSpc>
              <a:spcBef>
                <a:spcPts val="0"/>
              </a:spcBef>
              <a:spcAft>
                <a:spcPts val="1200"/>
              </a:spcAft>
              <a:defRPr/>
            </a:lvl1pPr>
            <a:lvl2pPr>
              <a:lnSpc>
                <a:spcPct val="100000"/>
              </a:lnSpc>
              <a:spcBef>
                <a:spcPts val="0"/>
              </a:spcBef>
              <a:spcAft>
                <a:spcPts val="1200"/>
              </a:spcAft>
              <a:defRPr/>
            </a:lvl2pPr>
            <a:lvl3pPr>
              <a:lnSpc>
                <a:spcPct val="100000"/>
              </a:lnSpc>
              <a:spcBef>
                <a:spcPts val="0"/>
              </a:spcBef>
              <a:spcAft>
                <a:spcPts val="1200"/>
              </a:spcAft>
              <a:defRPr/>
            </a:lvl3pPr>
            <a:lvl4pPr>
              <a:lnSpc>
                <a:spcPct val="100000"/>
              </a:lnSpc>
              <a:spcBef>
                <a:spcPts val="0"/>
              </a:spcBef>
              <a:spcAft>
                <a:spcPts val="1200"/>
              </a:spcAft>
              <a:defRPr/>
            </a:lvl4pPr>
            <a:lvl5pPr>
              <a:lnSpc>
                <a:spcPct val="100000"/>
              </a:lnSpc>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lnSpc>
                <a:spcPct val="100000"/>
              </a:lnSpc>
              <a:spcBef>
                <a:spcPts val="0"/>
              </a:spcBef>
              <a:spcAft>
                <a:spcPts val="1200"/>
              </a:spcAft>
              <a:defRPr/>
            </a:lvl1pPr>
            <a:lvl2pPr>
              <a:lnSpc>
                <a:spcPct val="100000"/>
              </a:lnSpc>
              <a:spcBef>
                <a:spcPts val="0"/>
              </a:spcBef>
              <a:spcAft>
                <a:spcPts val="1200"/>
              </a:spcAft>
              <a:defRPr/>
            </a:lvl2pPr>
            <a:lvl3pPr>
              <a:lnSpc>
                <a:spcPct val="100000"/>
              </a:lnSpc>
              <a:spcBef>
                <a:spcPts val="0"/>
              </a:spcBef>
              <a:spcAft>
                <a:spcPts val="1200"/>
              </a:spcAft>
              <a:defRPr/>
            </a:lvl3pPr>
            <a:lvl4pPr>
              <a:lnSpc>
                <a:spcPct val="100000"/>
              </a:lnSpc>
              <a:spcBef>
                <a:spcPts val="0"/>
              </a:spcBef>
              <a:spcAft>
                <a:spcPts val="1200"/>
              </a:spcAft>
              <a:defRPr/>
            </a:lvl4pPr>
            <a:lvl5pPr>
              <a:lnSpc>
                <a:spcPct val="100000"/>
              </a:lnSpc>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
        <p:nvSpPr>
          <p:cNvPr id="9" name="Rectangle 8"/>
          <p:cNvSpPr/>
          <p:nvPr userDrawn="1"/>
        </p:nvSpPr>
        <p:spPr>
          <a:xfrm>
            <a:off x="0" y="514898"/>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defRPr>
                <a:latin typeface="Arial Black" panose="020B0A04020102020204" pitchFamily="34" charset="0"/>
              </a:defRPr>
            </a:lvl1p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atin typeface="Arial" panose="020B0604020202090204" pitchFamily="34" charset="0"/>
                <a:cs typeface="Arial" panose="020B060402020209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lvl1pPr>
              <a:lnSpc>
                <a:spcPct val="100000"/>
              </a:lnSpc>
              <a:spcBef>
                <a:spcPts val="0"/>
              </a:spcBef>
              <a:spcAft>
                <a:spcPts val="1200"/>
              </a:spcAft>
              <a:defRPr/>
            </a:lvl1pPr>
            <a:lvl2pPr>
              <a:lnSpc>
                <a:spcPct val="100000"/>
              </a:lnSpc>
              <a:spcBef>
                <a:spcPts val="0"/>
              </a:spcBef>
              <a:spcAft>
                <a:spcPts val="1200"/>
              </a:spcAft>
              <a:defRPr/>
            </a:lvl2pPr>
            <a:lvl3pPr>
              <a:lnSpc>
                <a:spcPct val="100000"/>
              </a:lnSpc>
              <a:spcBef>
                <a:spcPts val="0"/>
              </a:spcBef>
              <a:spcAft>
                <a:spcPts val="1200"/>
              </a:spcAft>
              <a:defRPr/>
            </a:lvl3pPr>
            <a:lvl4pPr>
              <a:lnSpc>
                <a:spcPct val="100000"/>
              </a:lnSpc>
              <a:spcBef>
                <a:spcPts val="0"/>
              </a:spcBef>
              <a:spcAft>
                <a:spcPts val="1200"/>
              </a:spcAft>
              <a:defRPr/>
            </a:lvl4pPr>
            <a:lvl5pPr>
              <a:lnSpc>
                <a:spcPct val="100000"/>
              </a:lnSpc>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lvl1pPr>
              <a:lnSpc>
                <a:spcPct val="100000"/>
              </a:lnSpc>
              <a:spcBef>
                <a:spcPts val="0"/>
              </a:spcBef>
              <a:spcAft>
                <a:spcPts val="1200"/>
              </a:spcAft>
              <a:defRPr/>
            </a:lvl1pPr>
            <a:lvl2pPr>
              <a:lnSpc>
                <a:spcPct val="100000"/>
              </a:lnSpc>
              <a:spcBef>
                <a:spcPts val="0"/>
              </a:spcBef>
              <a:spcAft>
                <a:spcPts val="1200"/>
              </a:spcAft>
              <a:defRPr/>
            </a:lvl2pPr>
            <a:lvl3pPr>
              <a:lnSpc>
                <a:spcPct val="100000"/>
              </a:lnSpc>
              <a:spcBef>
                <a:spcPts val="0"/>
              </a:spcBef>
              <a:spcAft>
                <a:spcPts val="1200"/>
              </a:spcAft>
              <a:defRPr/>
            </a:lvl3pPr>
            <a:lvl4pPr>
              <a:lnSpc>
                <a:spcPct val="100000"/>
              </a:lnSpc>
              <a:spcBef>
                <a:spcPts val="0"/>
              </a:spcBef>
              <a:spcAft>
                <a:spcPts val="1200"/>
              </a:spcAft>
              <a:defRPr/>
            </a:lvl4pPr>
            <a:lvl5pPr>
              <a:lnSpc>
                <a:spcPct val="100000"/>
              </a:lnSpc>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
        <p:nvSpPr>
          <p:cNvPr id="11" name="Rectangle 10"/>
          <p:cNvSpPr/>
          <p:nvPr userDrawn="1"/>
        </p:nvSpPr>
        <p:spPr>
          <a:xfrm>
            <a:off x="0" y="514898"/>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129540"/>
            <a:ext cx="2949178" cy="1265969"/>
          </a:xfrm>
        </p:spPr>
        <p:txBody>
          <a:bodyPr anchor="b">
            <a:noAutofit/>
          </a:bodyPr>
          <a:lstStyle>
            <a:lvl1pPr>
              <a:defRPr sz="3200">
                <a:latin typeface="Arial Black" panose="020B0A04020102020204" pitchFamily="34" charset="0"/>
              </a:defRPr>
            </a:lvl1pPr>
          </a:lstStyle>
          <a:p>
            <a:r>
              <a:rPr lang="en-US"/>
              <a:t>Title</a:t>
            </a:r>
          </a:p>
        </p:txBody>
      </p:sp>
      <p:sp>
        <p:nvSpPr>
          <p:cNvPr id="3" name="Content Placeholder 2"/>
          <p:cNvSpPr>
            <a:spLocks noGrp="1"/>
          </p:cNvSpPr>
          <p:nvPr>
            <p:ph idx="1"/>
          </p:nvPr>
        </p:nvSpPr>
        <p:spPr>
          <a:xfrm>
            <a:off x="3887391" y="740569"/>
            <a:ext cx="4629150" cy="3655219"/>
          </a:xfrm>
        </p:spPr>
        <p:txBody>
          <a:bodyPr/>
          <a:lstStyle>
            <a:lvl1pPr>
              <a:lnSpc>
                <a:spcPct val="125000"/>
              </a:lnSpc>
              <a:spcBef>
                <a:spcPts val="0"/>
              </a:spcBef>
              <a:spcAft>
                <a:spcPts val="1200"/>
              </a:spcAft>
              <a:defRPr sz="2400"/>
            </a:lvl1pPr>
            <a:lvl2pPr>
              <a:lnSpc>
                <a:spcPct val="125000"/>
              </a:lnSpc>
              <a:spcBef>
                <a:spcPts val="0"/>
              </a:spcBef>
              <a:spcAft>
                <a:spcPts val="1200"/>
              </a:spcAft>
              <a:defRPr sz="2100"/>
            </a:lvl2pPr>
            <a:lvl3pPr>
              <a:lnSpc>
                <a:spcPct val="125000"/>
              </a:lnSpc>
              <a:spcBef>
                <a:spcPts val="0"/>
              </a:spcBef>
              <a:spcAft>
                <a:spcPts val="1200"/>
              </a:spcAft>
              <a:defRPr sz="1800"/>
            </a:lvl3pPr>
            <a:lvl4pPr>
              <a:lnSpc>
                <a:spcPct val="125000"/>
              </a:lnSpc>
              <a:spcBef>
                <a:spcPts val="0"/>
              </a:spcBef>
              <a:spcAft>
                <a:spcPts val="1200"/>
              </a:spcAft>
              <a:defRPr sz="1500"/>
            </a:lvl4pPr>
            <a:lvl5pPr>
              <a:lnSpc>
                <a:spcPct val="125000"/>
              </a:lnSpc>
              <a:spcBef>
                <a:spcPts val="0"/>
              </a:spcBef>
              <a:spcAft>
                <a:spcPts val="1200"/>
              </a:spcAft>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629841" y="1455420"/>
            <a:ext cx="2949178" cy="2946321"/>
          </a:xfrm>
        </p:spPr>
        <p:txBody>
          <a:bodyPr>
            <a:normAutofit/>
          </a:bodyPr>
          <a:lstStyle>
            <a:lvl1pPr marL="342900" indent="-342900">
              <a:lnSpc>
                <a:spcPct val="125000"/>
              </a:lnSpc>
              <a:buFont typeface="Arial" panose="020B0604020202090204" pitchFamily="34" charset="0"/>
              <a:buChar char="•"/>
              <a:defRPr sz="2000"/>
            </a:lvl1pPr>
            <a:lvl2pPr marL="514350" indent="-171450">
              <a:lnSpc>
                <a:spcPct val="125000"/>
              </a:lnSpc>
              <a:buFont typeface="Arial" panose="020B0604020202090204" pitchFamily="34" charset="0"/>
              <a:buChar char="•"/>
              <a:defRPr sz="1600"/>
            </a:lvl2pPr>
            <a:lvl3pPr marL="857250" indent="-171450">
              <a:lnSpc>
                <a:spcPct val="125000"/>
              </a:lnSpc>
              <a:buFont typeface="Arial" panose="020B0604020202090204" pitchFamily="34" charset="0"/>
              <a:buChar char="•"/>
              <a:defRPr sz="1400"/>
            </a:lvl3pPr>
            <a:lvl4pPr marL="1200150" indent="-171450">
              <a:lnSpc>
                <a:spcPct val="125000"/>
              </a:lnSpc>
              <a:buFont typeface="Arial" panose="020B0604020202090204" pitchFamily="34" charset="0"/>
              <a:buChar char="•"/>
              <a:defRPr sz="1100"/>
            </a:lvl4pPr>
            <a:lvl5pPr marL="1543050" indent="-171450">
              <a:buFont typeface="Arial" panose="020B0604020202090204" pitchFamily="34" charset="0"/>
              <a:buChar char="•"/>
              <a:defRPr sz="10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Click to edit</a:t>
            </a:r>
          </a:p>
          <a:p>
            <a:pPr lvl="1"/>
            <a:r>
              <a:rPr lang="en-US" altLang="zh-CN"/>
              <a:t>Second level</a:t>
            </a:r>
          </a:p>
          <a:p>
            <a:pPr lvl="2"/>
            <a:r>
              <a:rPr lang="en-US" altLang="zh-CN"/>
              <a:t>Third level</a:t>
            </a:r>
          </a:p>
          <a:p>
            <a:pPr lvl="3"/>
            <a:r>
              <a:rPr lang="en-US" altLang="zh-CN"/>
              <a:t>Fourth level</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
        <p:nvSpPr>
          <p:cNvPr id="9" name="Rectangle 8"/>
          <p:cNvSpPr/>
          <p:nvPr userDrawn="1"/>
        </p:nvSpPr>
        <p:spPr>
          <a:xfrm>
            <a:off x="0" y="883445"/>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hasCustomPrompt="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
        <p:nvSpPr>
          <p:cNvPr id="9" name="Rectangle 8"/>
          <p:cNvSpPr/>
          <p:nvPr userDrawn="1"/>
        </p:nvSpPr>
        <p:spPr>
          <a:xfrm>
            <a:off x="0" y="883445"/>
            <a:ext cx="512064" cy="512064"/>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772400" y="4767263"/>
            <a:ext cx="742950" cy="273844"/>
          </a:xfrm>
          <a:prstGeom prst="rect">
            <a:avLst/>
          </a:prstGeom>
        </p:spPr>
        <p:txBody>
          <a:bodyPr vert="horz" lIns="91440" tIns="45720" rIns="91440" bIns="45720" rtlCol="0" anchor="ctr"/>
          <a:lstStyle>
            <a:lvl1pPr algn="r">
              <a:defRPr sz="9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userDrawn="1"/>
        </p:nvSpPr>
        <p:spPr bwMode="auto">
          <a:xfrm>
            <a:off x="550020" y="4820594"/>
            <a:ext cx="2175596" cy="173124"/>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l">
              <a:defRPr/>
            </a:pPr>
            <a:r>
              <a:rPr lang="en-US" altLang="en-US" sz="525">
                <a:solidFill>
                  <a:srgbClr val="004282"/>
                </a:solidFill>
                <a:latin typeface="Arial" panose="020B0604020202090204" pitchFamily="34" charset="0"/>
                <a:ea typeface="Arial" panose="020B0604020202090204" pitchFamily="34" charset="0"/>
                <a:cs typeface="Arial" panose="020B0604020202090204" pitchFamily="34" charset="0"/>
              </a:rPr>
              <a:t>© Copyright National University of Singapore. All Rights Reserved.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rgbClr val="004282"/>
          </a:solidFill>
          <a:latin typeface="Arial" panose="020B0604020202090204" pitchFamily="34" charset="0"/>
          <a:ea typeface="Arial" panose="020B0604020202090204" pitchFamily="34" charset="0"/>
          <a:cs typeface="Arial" panose="020B0604020202090204" pitchFamily="34" charset="0"/>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rgbClr val="004282"/>
          </a:solidFill>
          <a:latin typeface="Arial" panose="020B0604020202090204" pitchFamily="34" charset="0"/>
          <a:ea typeface="Arial" panose="020B0604020202090204" pitchFamily="34" charset="0"/>
          <a:cs typeface="Arial" panose="020B0604020202090204" pitchFamily="34" charset="0"/>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rgbClr val="004282"/>
          </a:solidFill>
          <a:latin typeface="Arial" panose="020B0604020202090204" pitchFamily="34" charset="0"/>
          <a:ea typeface="Arial" panose="020B0604020202090204" pitchFamily="34" charset="0"/>
          <a:cs typeface="Arial" panose="020B0604020202090204" pitchFamily="34" charset="0"/>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rgbClr val="004282"/>
          </a:solidFill>
          <a:latin typeface="Arial" panose="020B0604020202090204" pitchFamily="34" charset="0"/>
          <a:ea typeface="Arial" panose="020B0604020202090204" pitchFamily="34" charset="0"/>
          <a:cs typeface="Arial" panose="020B0604020202090204" pitchFamily="34" charset="0"/>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rgbClr val="004282"/>
          </a:solidFill>
          <a:latin typeface="Arial" panose="020B0604020202090204" pitchFamily="34" charset="0"/>
          <a:ea typeface="Arial" panose="020B0604020202090204" pitchFamily="34" charset="0"/>
          <a:cs typeface="Arial" panose="020B0604020202090204" pitchFamily="34" charset="0"/>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rgbClr val="004282"/>
          </a:solidFill>
          <a:latin typeface="Arial" panose="020B0604020202090204" pitchFamily="34" charset="0"/>
          <a:ea typeface="Arial" panose="020B0604020202090204" pitchFamily="34" charset="0"/>
          <a:cs typeface="Arial" panose="020B0604020202090204" pitchFamily="34" charset="0"/>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28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4087" y="2012398"/>
            <a:ext cx="7479635" cy="2300391"/>
          </a:xfrm>
        </p:spPr>
        <p:txBody>
          <a:bodyPr anchor="t">
            <a:normAutofit/>
          </a:bodyPr>
          <a:lstStyle/>
          <a:p>
            <a:r>
              <a:rPr lang="en-SG" altLang="zh-SG" sz="3200" dirty="0"/>
              <a:t>Effective Knowledge Distillation for Semantic Segmentation</a:t>
            </a:r>
          </a:p>
        </p:txBody>
      </p:sp>
      <p:sp>
        <p:nvSpPr>
          <p:cNvPr id="3" name="Subtitle 2"/>
          <p:cNvSpPr>
            <a:spLocks noGrp="1"/>
          </p:cNvSpPr>
          <p:nvPr>
            <p:ph type="subTitle" idx="1"/>
          </p:nvPr>
        </p:nvSpPr>
        <p:spPr>
          <a:xfrm>
            <a:off x="832190" y="3698132"/>
            <a:ext cx="6166781" cy="786414"/>
          </a:xfrm>
        </p:spPr>
        <p:txBody>
          <a:bodyPr vert="horz" lIns="91440" tIns="45720" rIns="91440" bIns="45720" rtlCol="0" anchor="t">
            <a:normAutofit/>
          </a:bodyPr>
          <a:lstStyle/>
          <a:p>
            <a:endParaRPr lang="es-ES" altLang="zh-CN" sz="1400" b="1" i="0">
              <a:effectLst/>
              <a:latin typeface="Arial Black" panose="020B0A04020102020204"/>
              <a:cs typeface="Arial" panose="020B0604020202090204"/>
            </a:endParaRPr>
          </a:p>
          <a:p>
            <a:r>
              <a:rPr lang="es-ES" altLang="zh-CN" sz="1400" b="1" i="0">
                <a:effectLst/>
                <a:latin typeface="Arial Black" panose="020B0A04020102020204"/>
                <a:cs typeface="Arial" panose="020B0604020202090204"/>
              </a:rPr>
              <a:t>Yao Yuan</a:t>
            </a:r>
            <a:r>
              <a:rPr lang="es-ES" altLang="zh-CN" sz="1400" b="0" i="0">
                <a:effectLst/>
                <a:latin typeface="SegoeUI"/>
                <a:cs typeface="Arial" panose="020B0604020202090204"/>
              </a:rPr>
              <a:t>, A0232893X, e0724692@u.nus.</a:t>
            </a:r>
            <a:r>
              <a:rPr lang="es-ES" altLang="zh-CN" sz="1400">
                <a:latin typeface="SegoeUI"/>
                <a:cs typeface="Arial" panose="020B0604020202090204"/>
              </a:rPr>
              <a:t>edu</a:t>
            </a:r>
            <a:endParaRPr lang="es-ES" altLang="zh-CN" sz="1400">
              <a:cs typeface="Arial" panose="020B0604020202090204"/>
            </a:endParaRPr>
          </a:p>
        </p:txBody>
      </p:sp>
      <p:sp>
        <p:nvSpPr>
          <p:cNvPr id="4" name="Rectangle 3"/>
          <p:cNvSpPr/>
          <p:nvPr/>
        </p:nvSpPr>
        <p:spPr>
          <a:xfrm>
            <a:off x="751743" y="3681199"/>
            <a:ext cx="34290" cy="837467"/>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文本框 5"/>
          <p:cNvSpPr txBox="1"/>
          <p:nvPr/>
        </p:nvSpPr>
        <p:spPr>
          <a:xfrm>
            <a:off x="751743" y="3228709"/>
            <a:ext cx="6667646" cy="398780"/>
          </a:xfrm>
          <a:prstGeom prst="rect">
            <a:avLst/>
          </a:prstGeom>
          <a:noFill/>
        </p:spPr>
        <p:txBody>
          <a:bodyPr wrap="square">
            <a:spAutoFit/>
          </a:bodyPr>
          <a:lstStyle/>
          <a:p>
            <a:r>
              <a:rPr lang="en-US" altLang="zh-CN" sz="2000" b="1">
                <a:solidFill>
                  <a:schemeClr val="bg1">
                    <a:lumMod val="65000"/>
                  </a:schemeClr>
                </a:solidFill>
                <a:latin typeface="Arial Black" panose="020B0A04020102020204" pitchFamily="34" charset="0"/>
                <a:cs typeface="Arial" panose="020B0604020202090204" pitchFamily="34" charset="0"/>
              </a:rPr>
              <a:t>EE5001</a:t>
            </a:r>
            <a:endParaRPr lang="zh-CN" altLang="en-US" sz="2000" b="1">
              <a:solidFill>
                <a:schemeClr val="bg1">
                  <a:lumMod val="65000"/>
                </a:schemeClr>
              </a:solidFill>
              <a:latin typeface="Arial Black" panose="020B0A04020102020204" pitchFamily="34" charset="0"/>
              <a:cs typeface="Arial" panose="020B0604020202090204" pitchFamily="34" charset="0"/>
            </a:endParaRPr>
          </a:p>
        </p:txBody>
      </p:sp>
      <p:cxnSp>
        <p:nvCxnSpPr>
          <p:cNvPr id="8" name="直接连接符 7"/>
          <p:cNvCxnSpPr/>
          <p:nvPr/>
        </p:nvCxnSpPr>
        <p:spPr>
          <a:xfrm>
            <a:off x="768888" y="3162594"/>
            <a:ext cx="6230083"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6" y="403321"/>
            <a:ext cx="6510452" cy="815880"/>
          </a:xfrm>
        </p:spPr>
        <p:txBody>
          <a:bodyPr vert="horz" lIns="91440" tIns="45720" rIns="91440" bIns="45720" rtlCol="0" anchor="ctr">
            <a:noAutofit/>
          </a:bodyPr>
          <a:lstStyle/>
          <a:p>
            <a:r>
              <a:rPr lang="en-US" altLang="zh-CN" b="1" dirty="0">
                <a:latin typeface="Arial" panose="020B0604020202090204"/>
                <a:cs typeface="Arial" panose="020B0604020202090204"/>
              </a:rPr>
              <a:t>Online</a:t>
            </a:r>
            <a:r>
              <a:rPr lang="zh-CN" altLang="en-US" b="1" dirty="0">
                <a:latin typeface="Arial" panose="020B0604020202090204"/>
                <a:cs typeface="Arial" panose="020B0604020202090204"/>
              </a:rPr>
              <a:t> </a:t>
            </a:r>
            <a:r>
              <a:rPr lang="en-US" altLang="zh-CN" b="1" dirty="0">
                <a:latin typeface="Arial" panose="020B0604020202090204"/>
                <a:cs typeface="Arial" panose="020B0604020202090204"/>
              </a:rPr>
              <a:t>hard example mining</a:t>
            </a:r>
          </a:p>
        </p:txBody>
      </p:sp>
      <p:sp>
        <p:nvSpPr>
          <p:cNvPr id="4" name="Title 1"/>
          <p:cNvSpPr txBox="1"/>
          <p:nvPr/>
        </p:nvSpPr>
        <p:spPr>
          <a:xfrm>
            <a:off x="219340" y="1426822"/>
            <a:ext cx="7742631" cy="3110983"/>
          </a:xfrm>
          <a:prstGeom prst="rect">
            <a:avLst/>
          </a:prstGeom>
        </p:spPr>
        <p:txBody>
          <a:bodyPr vert="horz" lIns="91440" tIns="45720" rIns="91440" bIns="45720" rtlCol="0">
            <a:normAutofit fontScale="47500" lnSpcReduction="200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defTabSz="685800">
              <a:spcAft>
                <a:spcPts val="600"/>
              </a:spcAft>
            </a:pPr>
            <a:r>
              <a:rPr lang="en-US" altLang="zh-CN" sz="3400" dirty="0"/>
              <a:t>Basic idea of OHEM: Try to only use the pixels with large loss to update the weight</a:t>
            </a:r>
          </a:p>
          <a:p>
            <a:pPr marL="342900" indent="-342900" defTabSz="685800">
              <a:spcAft>
                <a:spcPts val="600"/>
              </a:spcAft>
              <a:buFont typeface="+mj-lt"/>
              <a:buAutoNum type="arabicPeriod"/>
            </a:pPr>
            <a:r>
              <a:rPr lang="en-US" altLang="zh-CN" sz="3400" dirty="0"/>
              <a:t>In</a:t>
            </a:r>
            <a:r>
              <a:rPr lang="zh-CN" altLang="en-US" sz="3400" dirty="0"/>
              <a:t> </a:t>
            </a:r>
            <a:r>
              <a:rPr lang="en-US" altLang="zh-CN" sz="3400" dirty="0"/>
              <a:t>each</a:t>
            </a:r>
            <a:r>
              <a:rPr lang="zh-CN" altLang="en-US" sz="3400" dirty="0"/>
              <a:t> </a:t>
            </a:r>
            <a:r>
              <a:rPr lang="en-US" altLang="zh-CN" sz="3400" dirty="0"/>
              <a:t>step</a:t>
            </a:r>
            <a:r>
              <a:rPr lang="zh-CN" altLang="en-US" sz="3400" dirty="0"/>
              <a:t> </a:t>
            </a:r>
            <a:r>
              <a:rPr lang="en-US" altLang="zh-CN" sz="3400" dirty="0"/>
              <a:t>do</a:t>
            </a:r>
            <a:r>
              <a:rPr lang="zh-CN" altLang="en-US" sz="3400" dirty="0"/>
              <a:t> </a:t>
            </a:r>
            <a:r>
              <a:rPr lang="en-US" altLang="zh-CN" sz="3400" dirty="0"/>
              <a:t>the forward to compute loss for every pixel</a:t>
            </a:r>
          </a:p>
          <a:p>
            <a:pPr marL="342900" indent="-342900" defTabSz="685800">
              <a:spcAft>
                <a:spcPts val="600"/>
              </a:spcAft>
              <a:buFont typeface="+mj-lt"/>
              <a:buAutoNum type="arabicPeriod"/>
            </a:pPr>
            <a:r>
              <a:rPr lang="en-US" altLang="zh-SG" sz="3400" dirty="0"/>
              <a:t>Select of hard pixels(big loss)</a:t>
            </a:r>
          </a:p>
          <a:p>
            <a:pPr marL="342900" indent="-342900" defTabSz="685800">
              <a:spcAft>
                <a:spcPts val="600"/>
              </a:spcAft>
              <a:buFont typeface="+mj-lt"/>
              <a:buAutoNum type="arabicPeriod"/>
            </a:pPr>
            <a:r>
              <a:rPr lang="en-US" altLang="zh-SG" sz="3400" dirty="0"/>
              <a:t>Do backward for the hard pixels, compute the gradient and update the weights.</a:t>
            </a:r>
          </a:p>
          <a:p>
            <a:pPr marL="342900" indent="-342900" defTabSz="685800">
              <a:spcAft>
                <a:spcPts val="600"/>
              </a:spcAft>
              <a:buFont typeface="+mj-lt"/>
              <a:buAutoNum type="arabicPeriod"/>
            </a:pPr>
            <a:endParaRPr lang="en-US" altLang="zh-SG" sz="3400" dirty="0"/>
          </a:p>
          <a:p>
            <a:r>
              <a:rPr lang="en-SG" altLang="zh-SG" sz="3400" dirty="0"/>
              <a:t>Two main parameters: threshold and min kept pixels. </a:t>
            </a:r>
          </a:p>
          <a:p>
            <a:pPr marL="342900" indent="-342900" defTabSz="685800">
              <a:spcAft>
                <a:spcPts val="600"/>
              </a:spcAft>
              <a:buFont typeface="+mj-lt"/>
              <a:buAutoNum type="arabicPeriod"/>
            </a:pPr>
            <a:endParaRPr lang="en-SG" altLang="zh-SG" sz="3400" dirty="0"/>
          </a:p>
          <a:p>
            <a:pPr marL="342900" indent="-342900" defTabSz="685800">
              <a:spcAft>
                <a:spcPts val="600"/>
              </a:spcAft>
              <a:buFont typeface="+mj-lt"/>
              <a:buAutoNum type="arabicPeriod"/>
            </a:pPr>
            <a:r>
              <a:rPr lang="en-SG" altLang="zh-SG" sz="3400" dirty="0"/>
              <a:t>Threshold: When the </a:t>
            </a:r>
            <a:r>
              <a:rPr lang="en-SG" altLang="zh-SG" sz="3400" dirty="0" err="1"/>
              <a:t>softmax</a:t>
            </a:r>
            <a:r>
              <a:rPr lang="en-SG" altLang="zh-SG" sz="3400" dirty="0"/>
              <a:t> value of predicted probability in ground true label of a pixel is less than the threshold, the pixel will be kept in the backward phase. </a:t>
            </a:r>
          </a:p>
          <a:p>
            <a:pPr marL="342900" indent="-342900" defTabSz="685800">
              <a:spcAft>
                <a:spcPts val="600"/>
              </a:spcAft>
              <a:buFont typeface="+mj-lt"/>
              <a:buAutoNum type="arabicPeriod"/>
            </a:pPr>
            <a:r>
              <a:rPr lang="en-SG" altLang="zh-SG" sz="3400" dirty="0"/>
              <a:t>Min kept pixels is the minimum kept pixels in every step. </a:t>
            </a:r>
          </a:p>
          <a:p>
            <a:pPr marL="342900" indent="-342900" defTabSz="685800">
              <a:spcAft>
                <a:spcPts val="600"/>
              </a:spcAft>
              <a:buFont typeface="+mj-lt"/>
              <a:buAutoNum type="arabicPeriod"/>
            </a:pPr>
            <a:endParaRPr lang="en-SG" altLang="zh-SG" sz="3400" dirty="0"/>
          </a:p>
          <a:p>
            <a:pPr defTabSz="685800">
              <a:spcAft>
                <a:spcPts val="600"/>
              </a:spcAft>
            </a:pPr>
            <a:r>
              <a:rPr lang="en-SG" altLang="zh-SG" sz="3400" dirty="0"/>
              <a:t>In the experiments, the threshold always 0.7 and min kept pixels equal 100000.</a:t>
            </a:r>
            <a:endParaRPr lang="en-SG" altLang="zh-SG" sz="1600" dirty="0"/>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p:txBody>
      </p:sp>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a:t>
            </a:r>
            <a:r>
              <a:rPr lang="en-US" altLang="zh-CN" sz="2100" b="1" dirty="0">
                <a:solidFill>
                  <a:schemeClr val="bg1"/>
                </a:solidFill>
                <a:latin typeface="Arial" panose="020B0604020202090204"/>
                <a:cs typeface="Arial" panose="020B0604020202090204"/>
              </a:rPr>
              <a:t>3</a:t>
            </a:r>
            <a:endParaRPr lang="en-GB" sz="2100" b="1" dirty="0">
              <a:solidFill>
                <a:schemeClr val="bg1"/>
              </a:solidFill>
            </a:endParaRPr>
          </a:p>
        </p:txBody>
      </p:sp>
      <p:sp>
        <p:nvSpPr>
          <p:cNvPr id="10" name="Title 1">
            <a:extLst>
              <a:ext uri="{FF2B5EF4-FFF2-40B4-BE49-F238E27FC236}">
                <a16:creationId xmlns:a16="http://schemas.microsoft.com/office/drawing/2014/main" id="{C059D35A-C6E6-1D44-91BE-9AF0B65871FD}"/>
              </a:ext>
            </a:extLst>
          </p:cNvPr>
          <p:cNvSpPr txBox="1"/>
          <p:nvPr/>
        </p:nvSpPr>
        <p:spPr>
          <a:xfrm>
            <a:off x="4565049" y="1362041"/>
            <a:ext cx="4345709" cy="105777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defTabSz="685800">
              <a:spcAft>
                <a:spcPts val="600"/>
              </a:spcAft>
            </a:pPr>
            <a:endParaRPr lang="en-US" sz="1600" dirty="0">
              <a:latin typeface="Arial" panose="020B0604020202090204"/>
              <a:cs typeface="Arial" panose="020B0604020202090204"/>
            </a:endParaRPr>
          </a:p>
        </p:txBody>
      </p:sp>
      <p:sp>
        <p:nvSpPr>
          <p:cNvPr id="3" name="矩形 2">
            <a:extLst>
              <a:ext uri="{FF2B5EF4-FFF2-40B4-BE49-F238E27FC236}">
                <a16:creationId xmlns:a16="http://schemas.microsoft.com/office/drawing/2014/main" id="{BFF47062-CF90-7C46-BBB1-90DD8D62D83C}"/>
              </a:ext>
            </a:extLst>
          </p:cNvPr>
          <p:cNvSpPr/>
          <p:nvPr/>
        </p:nvSpPr>
        <p:spPr>
          <a:xfrm>
            <a:off x="1532903" y="4602586"/>
            <a:ext cx="7611097" cy="261610"/>
          </a:xfrm>
          <a:prstGeom prst="rect">
            <a:avLst/>
          </a:prstGeom>
        </p:spPr>
        <p:txBody>
          <a:bodyPr wrap="square">
            <a:spAutoFit/>
          </a:bodyPr>
          <a:lstStyle/>
          <a:p>
            <a:pPr algn="just"/>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Shrivastava A, Gupta A,  </a:t>
            </a:r>
            <a:r>
              <a:rPr lang="en-SG" altLang="zh-SG" sz="1100" dirty="0" err="1">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Girshick</a:t>
            </a: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 R. “Training Region-based Object Detectors with Online Hard Example Mining[J]”. IEEE , 2016</a:t>
            </a:r>
          </a:p>
        </p:txBody>
      </p:sp>
    </p:spTree>
    <p:extLst>
      <p:ext uri="{BB962C8B-B14F-4D97-AF65-F5344CB8AC3E}">
        <p14:creationId xmlns:p14="http://schemas.microsoft.com/office/powerpoint/2010/main" val="376372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6" y="403321"/>
            <a:ext cx="6510452" cy="815880"/>
          </a:xfrm>
        </p:spPr>
        <p:txBody>
          <a:bodyPr vert="horz" lIns="91440" tIns="45720" rIns="91440" bIns="45720" rtlCol="0" anchor="ctr">
            <a:noAutofit/>
          </a:bodyPr>
          <a:lstStyle/>
          <a:p>
            <a:r>
              <a:rPr lang="en-US" altLang="zh-CN" b="1" dirty="0">
                <a:latin typeface="Arial" panose="020B0604020202090204"/>
                <a:cs typeface="Arial" panose="020B0604020202090204"/>
              </a:rPr>
              <a:t>Loss function</a:t>
            </a:r>
          </a:p>
        </p:txBody>
      </p:sp>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2.3</a:t>
            </a:r>
            <a:endParaRPr lang="en-GB" sz="2100" b="1" dirty="0">
              <a:solidFill>
                <a:schemeClr val="bg1"/>
              </a:solidFill>
            </a:endParaRPr>
          </a:p>
        </p:txBody>
      </p:sp>
      <p:sp>
        <p:nvSpPr>
          <p:cNvPr id="3" name="AutoShape 2">
            <a:extLst>
              <a:ext uri="{FF2B5EF4-FFF2-40B4-BE49-F238E27FC236}">
                <a16:creationId xmlns:a16="http://schemas.microsoft.com/office/drawing/2014/main" id="{3338AEB3-7EF2-F64E-B435-B5E946C661AB}"/>
              </a:ext>
            </a:extLst>
          </p:cNvPr>
          <p:cNvSpPr>
            <a:spLocks noChangeAspect="1" noChangeArrowheads="1"/>
          </p:cNvSpPr>
          <p:nvPr/>
        </p:nvSpPr>
        <p:spPr bwMode="auto">
          <a:xfrm>
            <a:off x="2211659" y="2993328"/>
            <a:ext cx="4876800" cy="584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SG" altLang="en-US"/>
          </a:p>
        </p:txBody>
      </p:sp>
      <p:sp>
        <p:nvSpPr>
          <p:cNvPr id="24" name="Rectangle 19">
            <a:extLst>
              <a:ext uri="{FF2B5EF4-FFF2-40B4-BE49-F238E27FC236}">
                <a16:creationId xmlns:a16="http://schemas.microsoft.com/office/drawing/2014/main" id="{0528EB38-F03E-0B42-B5BA-9BCABC7DB471}"/>
              </a:ext>
            </a:extLst>
          </p:cNvPr>
          <p:cNvSpPr>
            <a:spLocks noChangeArrowheads="1"/>
          </p:cNvSpPr>
          <p:nvPr/>
        </p:nvSpPr>
        <p:spPr bwMode="auto">
          <a:xfrm>
            <a:off x="579605" y="1176073"/>
            <a:ext cx="78933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SG" altLang="zh-SG" sz="1600" dirty="0">
                <a:solidFill>
                  <a:srgbClr val="004282"/>
                </a:solidFill>
                <a:latin typeface="Arial" panose="020B0604020202090204"/>
                <a:cs typeface="Arial" panose="020B0604020202090204"/>
              </a:rPr>
              <a:t>The whole loss function consists of three parts:  </a:t>
            </a:r>
            <a:endParaRPr lang="en-US" altLang="zh-SG" sz="1600" dirty="0">
              <a:solidFill>
                <a:srgbClr val="004282"/>
              </a:solidFill>
              <a:latin typeface="Arial" panose="020B0604020202090204"/>
              <a:cs typeface="Arial" panose="020B0604020202090204"/>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lang="en-US" altLang="zh-SG" sz="1600" dirty="0">
                <a:solidFill>
                  <a:srgbClr val="004282"/>
                </a:solidFill>
                <a:latin typeface="Arial" panose="020B0604020202090204"/>
                <a:cs typeface="Arial" panose="020B0604020202090204"/>
              </a:rPr>
              <a:t>M</a:t>
            </a:r>
            <a:r>
              <a:rPr lang="zh-SG" altLang="zh-SG" sz="1600" dirty="0">
                <a:solidFill>
                  <a:srgbClr val="004282"/>
                </a:solidFill>
                <a:latin typeface="Arial" panose="020B0604020202090204"/>
                <a:cs typeface="Arial" panose="020B0604020202090204"/>
              </a:rPr>
              <a:t>ulti-class cross entropy between ground truth pixel label and student net predict pixel label.</a:t>
            </a:r>
            <a:endParaRPr lang="en-US" altLang="zh-SG" sz="1600" dirty="0">
              <a:solidFill>
                <a:srgbClr val="004282"/>
              </a:solidFill>
              <a:latin typeface="Arial" panose="020B0604020202090204"/>
              <a:cs typeface="Arial" panose="020B0604020202090204"/>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lang="en-US" altLang="zh-SG" sz="1600" dirty="0">
                <a:solidFill>
                  <a:srgbClr val="004282"/>
                </a:solidFill>
                <a:latin typeface="Arial" panose="020B0604020202090204"/>
                <a:cs typeface="Arial" panose="020B0604020202090204"/>
              </a:rPr>
              <a:t>P</a:t>
            </a:r>
            <a:r>
              <a:rPr lang="zh-SG" altLang="zh-SG" sz="1600" dirty="0">
                <a:solidFill>
                  <a:srgbClr val="004282"/>
                </a:solidFill>
                <a:latin typeface="Arial" panose="020B0604020202090204"/>
                <a:cs typeface="Arial" panose="020B0604020202090204"/>
              </a:rPr>
              <a:t>ixel-wise loss </a:t>
            </a:r>
            <a:r>
              <a:rPr lang="en-US" altLang="zh-SG" sz="1600" dirty="0">
                <a:solidFill>
                  <a:srgbClr val="004282"/>
                </a:solidFill>
                <a:latin typeface="Arial" panose="020B0604020202090204"/>
                <a:cs typeface="Arial" panose="020B0604020202090204"/>
              </a:rPr>
              <a:t>(PI)</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lang="en-US" altLang="zh-SG" sz="1600" dirty="0">
                <a:solidFill>
                  <a:srgbClr val="004282"/>
                </a:solidFill>
                <a:latin typeface="Arial" panose="020B0604020202090204"/>
                <a:cs typeface="Arial" panose="020B0604020202090204"/>
              </a:rPr>
              <a:t>P</a:t>
            </a:r>
            <a:r>
              <a:rPr lang="zh-SG" altLang="zh-SG" sz="1600" dirty="0">
                <a:solidFill>
                  <a:srgbClr val="004282"/>
                </a:solidFill>
                <a:latin typeface="Arial" panose="020B0604020202090204"/>
                <a:cs typeface="Arial" panose="020B0604020202090204"/>
              </a:rPr>
              <a:t>air-wise loss</a:t>
            </a:r>
            <a:r>
              <a:rPr lang="en-US" altLang="zh-SG" sz="1600" dirty="0">
                <a:solidFill>
                  <a:srgbClr val="004282"/>
                </a:solidFill>
                <a:latin typeface="Arial" panose="020B0604020202090204"/>
                <a:cs typeface="Arial" panose="020B0604020202090204"/>
              </a:rPr>
              <a:t> (PA)</a:t>
            </a:r>
            <a:endParaRPr lang="zh-SG" altLang="zh-SG" sz="1600" dirty="0">
              <a:solidFill>
                <a:srgbClr val="004282"/>
              </a:solidFill>
              <a:latin typeface="Arial" panose="020B0604020202090204"/>
              <a:cs typeface="Arial" panose="020B0604020202090204"/>
            </a:endParaRPr>
          </a:p>
        </p:txBody>
      </p:sp>
      <p:sp>
        <p:nvSpPr>
          <p:cNvPr id="25" name="AutoShape 20">
            <a:extLst>
              <a:ext uri="{FF2B5EF4-FFF2-40B4-BE49-F238E27FC236}">
                <a16:creationId xmlns:a16="http://schemas.microsoft.com/office/drawing/2014/main" id="{A59E1856-AD32-B448-842A-0EEC9CC106B6}"/>
              </a:ext>
            </a:extLst>
          </p:cNvPr>
          <p:cNvSpPr>
            <a:spLocks noChangeAspect="1" noChangeArrowheads="1"/>
          </p:cNvSpPr>
          <p:nvPr/>
        </p:nvSpPr>
        <p:spPr bwMode="auto">
          <a:xfrm>
            <a:off x="3290888" y="-373063"/>
            <a:ext cx="1371600" cy="787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SG" altLang="en-US"/>
          </a:p>
        </p:txBody>
      </p:sp>
      <p:sp>
        <p:nvSpPr>
          <p:cNvPr id="26" name="AutoShape 21">
            <a:extLst>
              <a:ext uri="{FF2B5EF4-FFF2-40B4-BE49-F238E27FC236}">
                <a16:creationId xmlns:a16="http://schemas.microsoft.com/office/drawing/2014/main" id="{FC8F80DF-A835-4345-8CDB-5E68344500AC}"/>
              </a:ext>
            </a:extLst>
          </p:cNvPr>
          <p:cNvSpPr>
            <a:spLocks noChangeAspect="1" noChangeArrowheads="1"/>
          </p:cNvSpPr>
          <p:nvPr/>
        </p:nvSpPr>
        <p:spPr bwMode="auto">
          <a:xfrm>
            <a:off x="11468100" y="-373063"/>
            <a:ext cx="1270000" cy="787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SG" altLang="en-US"/>
          </a:p>
        </p:txBody>
      </p:sp>
      <p:sp>
        <p:nvSpPr>
          <p:cNvPr id="27" name="AutoShape 22">
            <a:extLst>
              <a:ext uri="{FF2B5EF4-FFF2-40B4-BE49-F238E27FC236}">
                <a16:creationId xmlns:a16="http://schemas.microsoft.com/office/drawing/2014/main" id="{68730FD4-708C-0E4C-91A5-03C636EE1EEC}"/>
              </a:ext>
            </a:extLst>
          </p:cNvPr>
          <p:cNvSpPr>
            <a:spLocks noChangeAspect="1" noChangeArrowheads="1"/>
          </p:cNvSpPr>
          <p:nvPr/>
        </p:nvSpPr>
        <p:spPr bwMode="auto">
          <a:xfrm>
            <a:off x="13276263" y="-373063"/>
            <a:ext cx="1320800" cy="787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SG" altLang="en-US"/>
          </a:p>
        </p:txBody>
      </p:sp>
      <p:pic>
        <p:nvPicPr>
          <p:cNvPr id="28" name="图片 27">
            <a:extLst>
              <a:ext uri="{FF2B5EF4-FFF2-40B4-BE49-F238E27FC236}">
                <a16:creationId xmlns:a16="http://schemas.microsoft.com/office/drawing/2014/main" id="{F97410E7-B626-3B43-9626-3A2193A12F6A}"/>
              </a:ext>
            </a:extLst>
          </p:cNvPr>
          <p:cNvPicPr>
            <a:picLocks noChangeAspect="1"/>
          </p:cNvPicPr>
          <p:nvPr/>
        </p:nvPicPr>
        <p:blipFill>
          <a:blip r:embed="rId3"/>
          <a:stretch>
            <a:fillRect/>
          </a:stretch>
        </p:blipFill>
        <p:spPr>
          <a:xfrm>
            <a:off x="2533129" y="2585388"/>
            <a:ext cx="4555330" cy="815880"/>
          </a:xfrm>
          <a:prstGeom prst="rect">
            <a:avLst/>
          </a:prstGeom>
        </p:spPr>
      </p:pic>
      <p:sp>
        <p:nvSpPr>
          <p:cNvPr id="30" name="矩形 29">
            <a:extLst>
              <a:ext uri="{FF2B5EF4-FFF2-40B4-BE49-F238E27FC236}">
                <a16:creationId xmlns:a16="http://schemas.microsoft.com/office/drawing/2014/main" id="{C91DB2E9-5CFA-D948-9201-72464D27E1E3}"/>
              </a:ext>
            </a:extLst>
          </p:cNvPr>
          <p:cNvSpPr/>
          <p:nvPr/>
        </p:nvSpPr>
        <p:spPr>
          <a:xfrm>
            <a:off x="579605" y="3605098"/>
            <a:ext cx="4572000" cy="369332"/>
          </a:xfrm>
          <a:prstGeom prst="rect">
            <a:avLst/>
          </a:prstGeom>
        </p:spPr>
        <p:txBody>
          <a:bodyPr>
            <a:spAutoFit/>
          </a:bodyPr>
          <a:lstStyle/>
          <a:p>
            <a:pPr lvl="0" eaLnBrk="0" fontAlgn="base" hangingPunct="0">
              <a:spcBef>
                <a:spcPct val="0"/>
              </a:spcBef>
              <a:spcAft>
                <a:spcPct val="0"/>
              </a:spcAft>
            </a:pPr>
            <a:r>
              <a:rPr lang="zh-SG" altLang="zh-SG" dirty="0">
                <a:solidFill>
                  <a:srgbClr val="004282"/>
                </a:solidFill>
                <a:latin typeface="Arial" panose="020B0604020202090204"/>
                <a:cs typeface="Arial" panose="020B0604020202090204"/>
              </a:rPr>
              <a:t>The </a:t>
            </a:r>
            <a:r>
              <a:rPr lang="en-US" altLang="zh-SG" dirty="0">
                <a:solidFill>
                  <a:srgbClr val="004282"/>
                </a:solidFill>
                <a:latin typeface="Arial" panose="020B0604020202090204"/>
                <a:cs typeface="Arial" panose="020B0604020202090204"/>
              </a:rPr>
              <a:t>OHEM is used in part1.</a:t>
            </a:r>
            <a:endParaRPr lang="zh-SG" altLang="zh-SG" dirty="0">
              <a:solidFill>
                <a:srgbClr val="004282"/>
              </a:solidFill>
              <a:latin typeface="Arial" panose="020B0604020202090204"/>
              <a:cs typeface="Arial" panose="020B0604020202090204"/>
            </a:endParaRPr>
          </a:p>
        </p:txBody>
      </p:sp>
    </p:spTree>
    <p:extLst>
      <p:ext uri="{BB962C8B-B14F-4D97-AF65-F5344CB8AC3E}">
        <p14:creationId xmlns:p14="http://schemas.microsoft.com/office/powerpoint/2010/main" val="352002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11" y="2689860"/>
            <a:ext cx="6468629" cy="777240"/>
          </a:xfrm>
        </p:spPr>
        <p:txBody>
          <a:bodyPr anchor="ctr">
            <a:normAutofit/>
          </a:bodyPr>
          <a:lstStyle/>
          <a:p>
            <a:pPr>
              <a:lnSpc>
                <a:spcPct val="100000"/>
              </a:lnSpc>
            </a:pPr>
            <a:r>
              <a:rPr lang="en-US" sz="3600" b="1" dirty="0">
                <a:latin typeface="Arial Black" panose="020B0A04020102020204" pitchFamily="34" charset="0"/>
                <a:ea typeface="MS PGothic" charset="0"/>
              </a:rPr>
              <a:t>Results</a:t>
            </a:r>
            <a:endParaRPr lang="en-GB" sz="3600" b="1" dirty="0">
              <a:latin typeface="Arial Black" panose="020B0A04020102020204" pitchFamily="34" charset="0"/>
            </a:endParaRPr>
          </a:p>
        </p:txBody>
      </p:sp>
      <p:sp>
        <p:nvSpPr>
          <p:cNvPr id="3" name="Title 1">
            <a:extLst>
              <a:ext uri="{FF2B5EF4-FFF2-40B4-BE49-F238E27FC236}">
                <a16:creationId xmlns:a16="http://schemas.microsoft.com/office/drawing/2014/main" id="{A1CB0162-32CD-ED4F-BB68-FDEDBA8C3C9B}"/>
              </a:ext>
            </a:extLst>
          </p:cNvPr>
          <p:cNvSpPr txBox="1"/>
          <p:nvPr/>
        </p:nvSpPr>
        <p:spPr>
          <a:xfrm>
            <a:off x="106056" y="2858029"/>
            <a:ext cx="483604" cy="44090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a:t>
            </a:r>
            <a:endParaRPr lang="en-GB" sz="2100" b="1" dirty="0">
              <a:solidFill>
                <a:schemeClr val="bg1"/>
              </a:solidFill>
            </a:endParaRPr>
          </a:p>
        </p:txBody>
      </p:sp>
    </p:spTree>
    <p:extLst>
      <p:ext uri="{BB962C8B-B14F-4D97-AF65-F5344CB8AC3E}">
        <p14:creationId xmlns:p14="http://schemas.microsoft.com/office/powerpoint/2010/main" val="37233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Datasets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a:solidFill>
                  <a:schemeClr val="bg1"/>
                </a:solidFill>
                <a:latin typeface="Arial" panose="020B0604020202090204"/>
                <a:cs typeface="Arial" panose="020B0604020202090204"/>
              </a:rPr>
              <a:t>3.1</a:t>
            </a:r>
            <a:endParaRPr lang="en-GB" sz="2100" b="1">
              <a:solidFill>
                <a:schemeClr val="bg1"/>
              </a:solidFill>
            </a:endParaRPr>
          </a:p>
        </p:txBody>
      </p:sp>
      <p:sp>
        <p:nvSpPr>
          <p:cNvPr id="8" name="内容占位符 7"/>
          <p:cNvSpPr>
            <a:spLocks noGrp="1"/>
          </p:cNvSpPr>
          <p:nvPr>
            <p:ph idx="1"/>
          </p:nvPr>
        </p:nvSpPr>
        <p:spPr>
          <a:xfrm>
            <a:off x="628650" y="1369219"/>
            <a:ext cx="4538773" cy="3263504"/>
          </a:xfrm>
        </p:spPr>
        <p:txBody>
          <a:bodyPr>
            <a:normAutofit fontScale="77500" lnSpcReduction="20000"/>
          </a:bodyPr>
          <a:lstStyle/>
          <a:p>
            <a:pPr marL="0" indent="0">
              <a:buNone/>
            </a:pPr>
            <a:r>
              <a:rPr lang="en-US" altLang="zh-CN" sz="2300" b="1" dirty="0"/>
              <a:t>Cityscapes</a:t>
            </a:r>
          </a:p>
          <a:p>
            <a:r>
              <a:rPr lang="en-SG" altLang="zh-SG" dirty="0"/>
              <a:t>Collected for semantic urban scene understanding. It contains 5,000 high quality pixel-level finely annotated images which are divided into 2, 975/ 500/ 1, 525 images for training, validation and testing. Also has 2,0000 coarsely images which is not used in my experiments. The finely annotated dataset in our experiments has 19 different categories which is transformed from original 30 categories.</a:t>
            </a:r>
          </a:p>
          <a:p>
            <a:pPr marL="0" indent="0">
              <a:buNone/>
            </a:pPr>
            <a:endParaRPr lang="en-US" altLang="zh-CN" dirty="0"/>
          </a:p>
          <a:p>
            <a:pPr marL="0" indent="0">
              <a:buNone/>
            </a:pPr>
            <a:endParaRPr lang="en-US" altLang="zh-CN" dirty="0"/>
          </a:p>
        </p:txBody>
      </p:sp>
      <p:pic>
        <p:nvPicPr>
          <p:cNvPr id="3" name="图片 2">
            <a:extLst>
              <a:ext uri="{FF2B5EF4-FFF2-40B4-BE49-F238E27FC236}">
                <a16:creationId xmlns:a16="http://schemas.microsoft.com/office/drawing/2014/main" id="{C8D15952-EA00-A04E-903D-1B3DAF111279}"/>
              </a:ext>
            </a:extLst>
          </p:cNvPr>
          <p:cNvPicPr>
            <a:picLocks noChangeAspect="1"/>
          </p:cNvPicPr>
          <p:nvPr/>
        </p:nvPicPr>
        <p:blipFill>
          <a:blip r:embed="rId3"/>
          <a:stretch>
            <a:fillRect/>
          </a:stretch>
        </p:blipFill>
        <p:spPr>
          <a:xfrm>
            <a:off x="5219077" y="810613"/>
            <a:ext cx="3605914" cy="1869287"/>
          </a:xfrm>
          <a:prstGeom prst="rect">
            <a:avLst/>
          </a:prstGeom>
        </p:spPr>
      </p:pic>
      <p:pic>
        <p:nvPicPr>
          <p:cNvPr id="5" name="图片 4">
            <a:extLst>
              <a:ext uri="{FF2B5EF4-FFF2-40B4-BE49-F238E27FC236}">
                <a16:creationId xmlns:a16="http://schemas.microsoft.com/office/drawing/2014/main" id="{1E7E9BB9-6A30-ED40-8DDF-FAF56EDDFFBE}"/>
              </a:ext>
            </a:extLst>
          </p:cNvPr>
          <p:cNvPicPr>
            <a:picLocks noChangeAspect="1"/>
          </p:cNvPicPr>
          <p:nvPr/>
        </p:nvPicPr>
        <p:blipFill>
          <a:blip r:embed="rId4"/>
          <a:stretch>
            <a:fillRect/>
          </a:stretch>
        </p:blipFill>
        <p:spPr>
          <a:xfrm>
            <a:off x="5219077" y="2881902"/>
            <a:ext cx="3617975" cy="18692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Datasets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a:solidFill>
                  <a:schemeClr val="bg1"/>
                </a:solidFill>
                <a:latin typeface="Arial" panose="020B0604020202090204"/>
                <a:cs typeface="Arial" panose="020B0604020202090204"/>
              </a:rPr>
              <a:t>3.1</a:t>
            </a:r>
            <a:endParaRPr lang="en-GB" sz="2100" b="1">
              <a:solidFill>
                <a:schemeClr val="bg1"/>
              </a:solidFill>
            </a:endParaRPr>
          </a:p>
        </p:txBody>
      </p:sp>
      <p:sp>
        <p:nvSpPr>
          <p:cNvPr id="8" name="内容占位符 7"/>
          <p:cNvSpPr>
            <a:spLocks noGrp="1"/>
          </p:cNvSpPr>
          <p:nvPr>
            <p:ph idx="1"/>
          </p:nvPr>
        </p:nvSpPr>
        <p:spPr>
          <a:xfrm>
            <a:off x="628650" y="1369219"/>
            <a:ext cx="4453713" cy="3138986"/>
          </a:xfrm>
        </p:spPr>
        <p:txBody>
          <a:bodyPr>
            <a:normAutofit fontScale="77500" lnSpcReduction="20000"/>
          </a:bodyPr>
          <a:lstStyle/>
          <a:p>
            <a:pPr marL="0" indent="0">
              <a:buNone/>
            </a:pPr>
            <a:r>
              <a:rPr lang="en-US" altLang="zh-CN" sz="2300" b="1" dirty="0"/>
              <a:t>Nyudv2</a:t>
            </a:r>
          </a:p>
          <a:p>
            <a:r>
              <a:rPr lang="en-SG" altLang="zh-SG" dirty="0"/>
              <a:t>Video sequences of various indoor scenes recorded by RGB and Depth camera of Microsoft Kinect. It contains 1449 RGB images, including 795 training images and 654 test images. The original dataset contained 40 categories of pixel level classes, and I use the transformed 14 categories version for this project.</a:t>
            </a:r>
          </a:p>
          <a:p>
            <a:pPr marL="0"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AB123FD4-25CF-8346-9D0F-C4C192E9976E}"/>
              </a:ext>
            </a:extLst>
          </p:cNvPr>
          <p:cNvPicPr>
            <a:picLocks noChangeAspect="1"/>
          </p:cNvPicPr>
          <p:nvPr/>
        </p:nvPicPr>
        <p:blipFill>
          <a:blip r:embed="rId3"/>
          <a:stretch>
            <a:fillRect/>
          </a:stretch>
        </p:blipFill>
        <p:spPr>
          <a:xfrm>
            <a:off x="5725336" y="770930"/>
            <a:ext cx="2621221" cy="1958206"/>
          </a:xfrm>
          <a:prstGeom prst="rect">
            <a:avLst/>
          </a:prstGeom>
        </p:spPr>
      </p:pic>
      <p:pic>
        <p:nvPicPr>
          <p:cNvPr id="7" name="图片 6">
            <a:extLst>
              <a:ext uri="{FF2B5EF4-FFF2-40B4-BE49-F238E27FC236}">
                <a16:creationId xmlns:a16="http://schemas.microsoft.com/office/drawing/2014/main" id="{CA7F5C2A-6342-3F42-94F4-D71DEE85808F}"/>
              </a:ext>
            </a:extLst>
          </p:cNvPr>
          <p:cNvPicPr>
            <a:picLocks noChangeAspect="1"/>
          </p:cNvPicPr>
          <p:nvPr/>
        </p:nvPicPr>
        <p:blipFill>
          <a:blip r:embed="rId4"/>
          <a:stretch>
            <a:fillRect/>
          </a:stretch>
        </p:blipFill>
        <p:spPr>
          <a:xfrm>
            <a:off x="5725335" y="2819104"/>
            <a:ext cx="2621221" cy="1947611"/>
          </a:xfrm>
          <a:prstGeom prst="rect">
            <a:avLst/>
          </a:prstGeom>
        </p:spPr>
      </p:pic>
    </p:spTree>
    <p:extLst>
      <p:ext uri="{BB962C8B-B14F-4D97-AF65-F5344CB8AC3E}">
        <p14:creationId xmlns:p14="http://schemas.microsoft.com/office/powerpoint/2010/main" val="13037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Experiments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3.2</a:t>
            </a:r>
            <a:endParaRPr lang="en-GB" sz="2100" b="1" dirty="0">
              <a:solidFill>
                <a:schemeClr val="bg1"/>
              </a:solidFill>
            </a:endParaRPr>
          </a:p>
        </p:txBody>
      </p:sp>
      <p:sp>
        <p:nvSpPr>
          <p:cNvPr id="8" name="内容占位符 7"/>
          <p:cNvSpPr>
            <a:spLocks noGrp="1"/>
          </p:cNvSpPr>
          <p:nvPr>
            <p:ph idx="1"/>
          </p:nvPr>
        </p:nvSpPr>
        <p:spPr>
          <a:xfrm>
            <a:off x="340152" y="1390980"/>
            <a:ext cx="4453713" cy="3138986"/>
          </a:xfrm>
        </p:spPr>
        <p:txBody>
          <a:bodyPr>
            <a:normAutofit/>
          </a:bodyPr>
          <a:lstStyle/>
          <a:p>
            <a:pPr marL="0" indent="0">
              <a:buNone/>
            </a:pPr>
            <a:endParaRPr lang="en-US" altLang="zh-CN" dirty="0"/>
          </a:p>
          <a:p>
            <a:pPr marL="0" indent="0">
              <a:buNone/>
            </a:pPr>
            <a:endParaRPr lang="en-US" altLang="zh-CN" dirty="0"/>
          </a:p>
        </p:txBody>
      </p:sp>
      <mc:AlternateContent xmlns:mc="http://schemas.openxmlformats.org/markup-compatibility/2006">
        <mc:Choice xmlns:a14="http://schemas.microsoft.com/office/drawing/2010/main" Requires="a14">
          <p:graphicFrame>
            <p:nvGraphicFramePr>
              <p:cNvPr id="3" name="表格 4">
                <a:extLst>
                  <a:ext uri="{FF2B5EF4-FFF2-40B4-BE49-F238E27FC236}">
                    <a16:creationId xmlns:a16="http://schemas.microsoft.com/office/drawing/2014/main" id="{6C0115DE-B039-4042-880B-1E6B98699B2B}"/>
                  </a:ext>
                </a:extLst>
              </p:cNvPr>
              <p:cNvGraphicFramePr>
                <a:graphicFrameLocks noGrp="1"/>
              </p:cNvGraphicFramePr>
              <p:nvPr>
                <p:extLst>
                  <p:ext uri="{D42A27DB-BD31-4B8C-83A1-F6EECF244321}">
                    <p14:modId xmlns:p14="http://schemas.microsoft.com/office/powerpoint/2010/main" val="1299387050"/>
                  </p:ext>
                </p:extLst>
              </p:nvPr>
            </p:nvGraphicFramePr>
            <p:xfrm>
              <a:off x="3685309" y="1268017"/>
              <a:ext cx="5118539" cy="3123662"/>
            </p:xfrm>
            <a:graphic>
              <a:graphicData uri="http://schemas.openxmlformats.org/drawingml/2006/table">
                <a:tbl>
                  <a:tblPr firstRow="1" bandRow="1">
                    <a:tableStyleId>{5C22544A-7EE6-4342-B048-85BDC9FD1C3A}</a:tableStyleId>
                  </a:tblPr>
                  <a:tblGrid>
                    <a:gridCol w="1934236">
                      <a:extLst>
                        <a:ext uri="{9D8B030D-6E8A-4147-A177-3AD203B41FA5}">
                          <a16:colId xmlns:a16="http://schemas.microsoft.com/office/drawing/2014/main" val="1982907991"/>
                        </a:ext>
                      </a:extLst>
                    </a:gridCol>
                    <a:gridCol w="3184303">
                      <a:extLst>
                        <a:ext uri="{9D8B030D-6E8A-4147-A177-3AD203B41FA5}">
                          <a16:colId xmlns:a16="http://schemas.microsoft.com/office/drawing/2014/main" val="3141139897"/>
                        </a:ext>
                      </a:extLst>
                    </a:gridCol>
                  </a:tblGrid>
                  <a:tr h="0">
                    <a:tc>
                      <a:txBody>
                        <a:bodyPr/>
                        <a:lstStyle/>
                        <a:p>
                          <a:pPr marL="0" indent="0" algn="ctr">
                            <a:buNone/>
                          </a:pPr>
                          <a:r>
                            <a:rPr lang="en-US" altLang="zh-CN" sz="1800" b="1" dirty="0"/>
                            <a:t>Paraments</a:t>
                          </a:r>
                        </a:p>
                      </a:txBody>
                      <a:tcPr/>
                    </a:tc>
                    <a:tc>
                      <a:txBody>
                        <a:bodyPr/>
                        <a:lstStyle/>
                        <a:p>
                          <a:pPr algn="ctr"/>
                          <a:r>
                            <a:rPr lang="en-US" altLang="zh-SG" sz="1800" dirty="0"/>
                            <a:t>Value</a:t>
                          </a:r>
                          <a:endParaRPr lang="zh-SG" altLang="en-US" sz="1800" dirty="0"/>
                        </a:p>
                      </a:txBody>
                      <a:tcPr/>
                    </a:tc>
                    <a:extLst>
                      <a:ext uri="{0D108BD9-81ED-4DB2-BD59-A6C34878D82A}">
                        <a16:rowId xmlns:a16="http://schemas.microsoft.com/office/drawing/2014/main" val="2450342926"/>
                      </a:ext>
                    </a:extLst>
                  </a:tr>
                  <a:tr h="370840">
                    <a:tc>
                      <a:txBody>
                        <a:bodyPr/>
                        <a:lstStyle/>
                        <a:p>
                          <a:r>
                            <a:rPr lang="en-US" altLang="zh-SG" sz="1400" dirty="0"/>
                            <a:t>Teacher net</a:t>
                          </a:r>
                          <a:endParaRPr lang="zh-SG" altLang="en-US" sz="1400" dirty="0"/>
                        </a:p>
                      </a:txBody>
                      <a:tcPr/>
                    </a:tc>
                    <a:tc>
                      <a:txBody>
                        <a:bodyPr/>
                        <a:lstStyle/>
                        <a:p>
                          <a:r>
                            <a:rPr lang="en-US" altLang="zh-SG" sz="1400" dirty="0" err="1"/>
                            <a:t>PSPNet</a:t>
                          </a:r>
                          <a:r>
                            <a:rPr lang="en-US" altLang="zh-SG" sz="1400" dirty="0"/>
                            <a:t>(Resnet101)</a:t>
                          </a:r>
                          <a:endParaRPr lang="zh-SG" altLang="en-US" sz="1400" dirty="0"/>
                        </a:p>
                      </a:txBody>
                      <a:tcPr/>
                    </a:tc>
                    <a:extLst>
                      <a:ext uri="{0D108BD9-81ED-4DB2-BD59-A6C34878D82A}">
                        <a16:rowId xmlns:a16="http://schemas.microsoft.com/office/drawing/2014/main" val="156487198"/>
                      </a:ext>
                    </a:extLst>
                  </a:tr>
                  <a:tr h="370840">
                    <a:tc>
                      <a:txBody>
                        <a:bodyPr/>
                        <a:lstStyle/>
                        <a:p>
                          <a:r>
                            <a:rPr lang="en-US" altLang="zh-SG" sz="1400" dirty="0"/>
                            <a:t>Student net</a:t>
                          </a:r>
                          <a:endParaRPr lang="zh-SG" altLang="en-US" sz="14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SG" sz="1400" dirty="0" err="1"/>
                            <a:t>PSPNet</a:t>
                          </a:r>
                          <a:r>
                            <a:rPr lang="en-US" altLang="zh-SG" sz="1400" dirty="0"/>
                            <a:t>(Resnet18)</a:t>
                          </a:r>
                          <a:endParaRPr lang="zh-SG" altLang="en-US" sz="1400" dirty="0"/>
                        </a:p>
                      </a:txBody>
                      <a:tcPr/>
                    </a:tc>
                    <a:extLst>
                      <a:ext uri="{0D108BD9-81ED-4DB2-BD59-A6C34878D82A}">
                        <a16:rowId xmlns:a16="http://schemas.microsoft.com/office/drawing/2014/main" val="2662293464"/>
                      </a:ext>
                    </a:extLst>
                  </a:tr>
                  <a:tr h="354554">
                    <a:tc>
                      <a:txBody>
                        <a:bodyPr/>
                        <a:lstStyle/>
                        <a:p>
                          <a:r>
                            <a:rPr lang="en-US" altLang="zh-SG" sz="1400" dirty="0"/>
                            <a:t>Optimizer function</a:t>
                          </a:r>
                          <a:endParaRPr lang="zh-SG" altLang="en-US" sz="14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SG" altLang="zh-SG" sz="1400" kern="1200" dirty="0">
                              <a:solidFill>
                                <a:schemeClr val="dk1"/>
                              </a:solidFill>
                              <a:effectLst/>
                              <a:latin typeface="+mn-lt"/>
                              <a:ea typeface="+mn-ea"/>
                              <a:cs typeface="+mn-cs"/>
                            </a:rPr>
                            <a:t>stochastic gradient descent(SGD) </a:t>
                          </a:r>
                        </a:p>
                      </a:txBody>
                      <a:tcPr/>
                    </a:tc>
                    <a:extLst>
                      <a:ext uri="{0D108BD9-81ED-4DB2-BD59-A6C34878D82A}">
                        <a16:rowId xmlns:a16="http://schemas.microsoft.com/office/drawing/2014/main" val="337895905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SG" altLang="zh-SG" sz="1400" kern="1200" dirty="0">
                              <a:solidFill>
                                <a:schemeClr val="dk1"/>
                              </a:solidFill>
                              <a:effectLst/>
                              <a:latin typeface="+mn-lt"/>
                              <a:ea typeface="+mn-ea"/>
                              <a:cs typeface="+mn-cs"/>
                            </a:rPr>
                            <a:t>momentum</a:t>
                          </a:r>
                        </a:p>
                        <a:p>
                          <a:endParaRPr lang="zh-SG" altLang="en-US" sz="1400" dirty="0"/>
                        </a:p>
                      </a:txBody>
                      <a:tcPr/>
                    </a:tc>
                    <a:tc>
                      <a:txBody>
                        <a:bodyPr/>
                        <a:lstStyle/>
                        <a:p>
                          <a:r>
                            <a:rPr lang="en-US" altLang="zh-SG" sz="1400" dirty="0"/>
                            <a:t>0.9</a:t>
                          </a:r>
                        </a:p>
                      </a:txBody>
                      <a:tcPr/>
                    </a:tc>
                    <a:extLst>
                      <a:ext uri="{0D108BD9-81ED-4DB2-BD59-A6C34878D82A}">
                        <a16:rowId xmlns:a16="http://schemas.microsoft.com/office/drawing/2014/main" val="3912151152"/>
                      </a:ext>
                    </a:extLst>
                  </a:tr>
                  <a:tr h="370840">
                    <a:tc>
                      <a:txBody>
                        <a:bodyPr/>
                        <a:lstStyle/>
                        <a:p>
                          <a:r>
                            <a:rPr lang="en-US" altLang="zh-SG" sz="1400" dirty="0"/>
                            <a:t>Weight decay</a:t>
                          </a:r>
                          <a:endParaRPr lang="zh-SG" altLang="en-US" sz="1400" dirty="0"/>
                        </a:p>
                      </a:txBody>
                      <a:tcPr/>
                    </a:tc>
                    <a:tc>
                      <a:txBody>
                        <a:bodyPr/>
                        <a:lstStyle/>
                        <a:p>
                          <a:r>
                            <a:rPr lang="en-US" altLang="zh-SG" sz="1400" dirty="0"/>
                            <a:t>0.001</a:t>
                          </a:r>
                          <a:endParaRPr lang="zh-SG" altLang="en-US" sz="1400" dirty="0"/>
                        </a:p>
                      </a:txBody>
                      <a:tcPr/>
                    </a:tc>
                    <a:extLst>
                      <a:ext uri="{0D108BD9-81ED-4DB2-BD59-A6C34878D82A}">
                        <a16:rowId xmlns:a16="http://schemas.microsoft.com/office/drawing/2014/main" val="2178286542"/>
                      </a:ext>
                    </a:extLst>
                  </a:tr>
                  <a:tr h="348241">
                    <a:tc>
                      <a:txBody>
                        <a:bodyPr/>
                        <a:lstStyle/>
                        <a:p>
                          <a:r>
                            <a:rPr lang="en-US" altLang="zh-SG" sz="1400" dirty="0"/>
                            <a:t>Learning rate</a:t>
                          </a:r>
                          <a:endParaRPr lang="zh-SG" altLang="en-US" sz="1400" dirty="0"/>
                        </a:p>
                      </a:txBody>
                      <a:tcPr/>
                    </a:tc>
                    <a:tc>
                      <a:txBody>
                        <a:bodyPr/>
                        <a:lstStyle/>
                        <a:p>
                          <a:pPr marL="0" marR="0" algn="just">
                            <a:spcBef>
                              <a:spcPts val="0"/>
                            </a:spcBef>
                            <a:spcAft>
                              <a:spcPts val="0"/>
                            </a:spcAft>
                          </a:pPr>
                          <a14:m>
                            <m:oMath xmlns:m="http://schemas.openxmlformats.org/officeDocument/2006/math">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0.01∗</m:t>
                              </m:r>
                              <m:sSup>
                                <m:sSupPr>
                                  <m:ctrlP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ctrlPr>
                                </m:sSupPr>
                                <m:e>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(1−</m:t>
                                  </m:r>
                                  <m:f>
                                    <m:fPr>
                                      <m:ctrlP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ctrlPr>
                                    </m:fPr>
                                    <m:num>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𝑖𝑡𝑒𝑟</m:t>
                                      </m:r>
                                    </m:num>
                                    <m:den>
                                      <m:func>
                                        <m:funcPr>
                                          <m:ctrlP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ctrlPr>
                                        </m:funcPr>
                                        <m:fName>
                                          <m:r>
                                            <m:rPr>
                                              <m:sty m:val="p"/>
                                            </m:rPr>
                                            <a:rPr lang="en-US" altLang="zh-SG" sz="1400" b="0" i="0" smtClean="0">
                                              <a:effectLst/>
                                              <a:latin typeface="Cambria Math" panose="02040503050406030204" pitchFamily="18" charset="0"/>
                                              <a:ea typeface="SimSun" panose="02010600030101010101" pitchFamily="2" charset="-122"/>
                                              <a:cs typeface="Arial" panose="020B0604020202020204" pitchFamily="34" charset="0"/>
                                            </a:rPr>
                                            <m:t>max</m:t>
                                          </m:r>
                                        </m:fName>
                                        <m:e>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𝑖𝑡𝑒𝑟</m:t>
                                          </m:r>
                                        </m:e>
                                      </m:func>
                                    </m:den>
                                  </m:f>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m:t>
                                  </m:r>
                                </m:e>
                                <m:sup>
                                  <m:r>
                                    <a:rPr lang="en-US" altLang="zh-SG" sz="1400" b="0" i="1" smtClean="0">
                                      <a:effectLst/>
                                      <a:latin typeface="Cambria Math" panose="02040503050406030204" pitchFamily="18" charset="0"/>
                                      <a:ea typeface="SimSun" panose="02010600030101010101" pitchFamily="2" charset="-122"/>
                                      <a:cs typeface="Arial" panose="020B0604020202020204" pitchFamily="34" charset="0"/>
                                    </a:rPr>
                                    <m:t>𝑝𝑜𝑤𝑒𝑟</m:t>
                                  </m:r>
                                </m:sup>
                              </m:sSup>
                            </m:oMath>
                          </a14:m>
                          <a:r>
                            <a:rPr lang="en-US" altLang="zh-SG" sz="1400" dirty="0">
                              <a:effectLst/>
                              <a:latin typeface="Times New Roman" panose="02020603050405020304" pitchFamily="18" charset="0"/>
                              <a:ea typeface="SimSun" panose="02010600030101010101" pitchFamily="2" charset="-122"/>
                              <a:cs typeface="Arial" panose="020B0604020202020204" pitchFamily="34" charset="0"/>
                            </a:rPr>
                            <a:t>,power=0.9</a:t>
                          </a:r>
                          <a:endParaRPr lang="zh-SG" alt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a:tc>
                    <a:extLst>
                      <a:ext uri="{0D108BD9-81ED-4DB2-BD59-A6C34878D82A}">
                        <a16:rowId xmlns:a16="http://schemas.microsoft.com/office/drawing/2014/main" val="465850303"/>
                      </a:ext>
                    </a:extLst>
                  </a:tr>
                  <a:tr h="370840">
                    <a:tc>
                      <a:txBody>
                        <a:bodyPr/>
                        <a:lstStyle/>
                        <a:p>
                          <a:r>
                            <a:rPr lang="en-US" altLang="zh-SG" sz="1400" dirty="0"/>
                            <a:t>Batch size</a:t>
                          </a:r>
                          <a:endParaRPr lang="zh-SG" altLang="en-US" sz="1400" dirty="0"/>
                        </a:p>
                      </a:txBody>
                      <a:tcPr/>
                    </a:tc>
                    <a:tc>
                      <a:txBody>
                        <a:bodyPr/>
                        <a:lstStyle/>
                        <a:p>
                          <a:r>
                            <a:rPr lang="en-US" altLang="zh-SG" sz="1400" dirty="0"/>
                            <a:t>8</a:t>
                          </a:r>
                          <a:endParaRPr lang="zh-SG" altLang="en-US" sz="1400" dirty="0"/>
                        </a:p>
                      </a:txBody>
                      <a:tcPr/>
                    </a:tc>
                    <a:extLst>
                      <a:ext uri="{0D108BD9-81ED-4DB2-BD59-A6C34878D82A}">
                        <a16:rowId xmlns:a16="http://schemas.microsoft.com/office/drawing/2014/main" val="1506177591"/>
                      </a:ext>
                    </a:extLst>
                  </a:tr>
                </a:tbl>
              </a:graphicData>
            </a:graphic>
          </p:graphicFrame>
        </mc:Choice>
        <mc:Fallback>
          <p:graphicFrame>
            <p:nvGraphicFramePr>
              <p:cNvPr id="3" name="表格 4">
                <a:extLst>
                  <a:ext uri="{FF2B5EF4-FFF2-40B4-BE49-F238E27FC236}">
                    <a16:creationId xmlns:a16="http://schemas.microsoft.com/office/drawing/2014/main" id="{6C0115DE-B039-4042-880B-1E6B98699B2B}"/>
                  </a:ext>
                </a:extLst>
              </p:cNvPr>
              <p:cNvGraphicFramePr>
                <a:graphicFrameLocks noGrp="1"/>
              </p:cNvGraphicFramePr>
              <p:nvPr>
                <p:extLst>
                  <p:ext uri="{D42A27DB-BD31-4B8C-83A1-F6EECF244321}">
                    <p14:modId xmlns:p14="http://schemas.microsoft.com/office/powerpoint/2010/main" val="1299387050"/>
                  </p:ext>
                </p:extLst>
              </p:nvPr>
            </p:nvGraphicFramePr>
            <p:xfrm>
              <a:off x="3685309" y="1268017"/>
              <a:ext cx="5118539" cy="3123662"/>
            </p:xfrm>
            <a:graphic>
              <a:graphicData uri="http://schemas.openxmlformats.org/drawingml/2006/table">
                <a:tbl>
                  <a:tblPr firstRow="1" bandRow="1">
                    <a:tableStyleId>{5C22544A-7EE6-4342-B048-85BDC9FD1C3A}</a:tableStyleId>
                  </a:tblPr>
                  <a:tblGrid>
                    <a:gridCol w="1934236">
                      <a:extLst>
                        <a:ext uri="{9D8B030D-6E8A-4147-A177-3AD203B41FA5}">
                          <a16:colId xmlns:a16="http://schemas.microsoft.com/office/drawing/2014/main" val="1982907991"/>
                        </a:ext>
                      </a:extLst>
                    </a:gridCol>
                    <a:gridCol w="3184303">
                      <a:extLst>
                        <a:ext uri="{9D8B030D-6E8A-4147-A177-3AD203B41FA5}">
                          <a16:colId xmlns:a16="http://schemas.microsoft.com/office/drawing/2014/main" val="3141139897"/>
                        </a:ext>
                      </a:extLst>
                    </a:gridCol>
                  </a:tblGrid>
                  <a:tr h="365760">
                    <a:tc>
                      <a:txBody>
                        <a:bodyPr/>
                        <a:lstStyle/>
                        <a:p>
                          <a:pPr marL="0" indent="0" algn="ctr">
                            <a:buNone/>
                          </a:pPr>
                          <a:r>
                            <a:rPr lang="en-US" altLang="zh-CN" sz="1800" b="1" dirty="0"/>
                            <a:t>Paraments</a:t>
                          </a:r>
                        </a:p>
                      </a:txBody>
                      <a:tcPr/>
                    </a:tc>
                    <a:tc>
                      <a:txBody>
                        <a:bodyPr/>
                        <a:lstStyle/>
                        <a:p>
                          <a:pPr algn="ctr"/>
                          <a:r>
                            <a:rPr lang="en-US" altLang="zh-SG" sz="1800" dirty="0"/>
                            <a:t>Value</a:t>
                          </a:r>
                          <a:endParaRPr lang="zh-SG" altLang="en-US" sz="1800" dirty="0"/>
                        </a:p>
                      </a:txBody>
                      <a:tcPr/>
                    </a:tc>
                    <a:extLst>
                      <a:ext uri="{0D108BD9-81ED-4DB2-BD59-A6C34878D82A}">
                        <a16:rowId xmlns:a16="http://schemas.microsoft.com/office/drawing/2014/main" val="2450342926"/>
                      </a:ext>
                    </a:extLst>
                  </a:tr>
                  <a:tr h="370840">
                    <a:tc>
                      <a:txBody>
                        <a:bodyPr/>
                        <a:lstStyle/>
                        <a:p>
                          <a:r>
                            <a:rPr lang="en-US" altLang="zh-SG" sz="1400" dirty="0"/>
                            <a:t>Teacher net</a:t>
                          </a:r>
                          <a:endParaRPr lang="zh-SG" altLang="en-US" sz="1400" dirty="0"/>
                        </a:p>
                      </a:txBody>
                      <a:tcPr/>
                    </a:tc>
                    <a:tc>
                      <a:txBody>
                        <a:bodyPr/>
                        <a:lstStyle/>
                        <a:p>
                          <a:r>
                            <a:rPr lang="en-US" altLang="zh-SG" sz="1400" dirty="0" err="1"/>
                            <a:t>PSPNet</a:t>
                          </a:r>
                          <a:r>
                            <a:rPr lang="en-US" altLang="zh-SG" sz="1400" dirty="0"/>
                            <a:t>(Resnet101)</a:t>
                          </a:r>
                          <a:endParaRPr lang="zh-SG" altLang="en-US" sz="1400" dirty="0"/>
                        </a:p>
                      </a:txBody>
                      <a:tcPr/>
                    </a:tc>
                    <a:extLst>
                      <a:ext uri="{0D108BD9-81ED-4DB2-BD59-A6C34878D82A}">
                        <a16:rowId xmlns:a16="http://schemas.microsoft.com/office/drawing/2014/main" val="156487198"/>
                      </a:ext>
                    </a:extLst>
                  </a:tr>
                  <a:tr h="370840">
                    <a:tc>
                      <a:txBody>
                        <a:bodyPr/>
                        <a:lstStyle/>
                        <a:p>
                          <a:r>
                            <a:rPr lang="en-US" altLang="zh-SG" sz="1400" dirty="0"/>
                            <a:t>Student net</a:t>
                          </a:r>
                          <a:endParaRPr lang="zh-SG" altLang="en-US" sz="14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SG" sz="1400" dirty="0" err="1"/>
                            <a:t>PSPNet</a:t>
                          </a:r>
                          <a:r>
                            <a:rPr lang="en-US" altLang="zh-SG" sz="1400" dirty="0"/>
                            <a:t>(Resnet18)</a:t>
                          </a:r>
                          <a:endParaRPr lang="zh-SG" altLang="en-US" sz="1400" dirty="0"/>
                        </a:p>
                      </a:txBody>
                      <a:tcPr/>
                    </a:tc>
                    <a:extLst>
                      <a:ext uri="{0D108BD9-81ED-4DB2-BD59-A6C34878D82A}">
                        <a16:rowId xmlns:a16="http://schemas.microsoft.com/office/drawing/2014/main" val="2662293464"/>
                      </a:ext>
                    </a:extLst>
                  </a:tr>
                  <a:tr h="354554">
                    <a:tc>
                      <a:txBody>
                        <a:bodyPr/>
                        <a:lstStyle/>
                        <a:p>
                          <a:r>
                            <a:rPr lang="en-US" altLang="zh-SG" sz="1400" dirty="0"/>
                            <a:t>Optimizer function</a:t>
                          </a:r>
                          <a:endParaRPr lang="zh-SG" altLang="en-US" sz="14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SG" altLang="zh-SG" sz="1400" kern="1200" dirty="0">
                              <a:solidFill>
                                <a:schemeClr val="dk1"/>
                              </a:solidFill>
                              <a:effectLst/>
                              <a:latin typeface="+mn-lt"/>
                              <a:ea typeface="+mn-ea"/>
                              <a:cs typeface="+mn-cs"/>
                            </a:rPr>
                            <a:t>stochastic gradient descent(SGD) </a:t>
                          </a:r>
                        </a:p>
                      </a:txBody>
                      <a:tcPr/>
                    </a:tc>
                    <a:extLst>
                      <a:ext uri="{0D108BD9-81ED-4DB2-BD59-A6C34878D82A}">
                        <a16:rowId xmlns:a16="http://schemas.microsoft.com/office/drawing/2014/main" val="3378959057"/>
                      </a:ext>
                    </a:extLst>
                  </a:tr>
                  <a:tr h="51816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SG" altLang="zh-SG" sz="1400" kern="1200" dirty="0">
                              <a:solidFill>
                                <a:schemeClr val="dk1"/>
                              </a:solidFill>
                              <a:effectLst/>
                              <a:latin typeface="+mn-lt"/>
                              <a:ea typeface="+mn-ea"/>
                              <a:cs typeface="+mn-cs"/>
                            </a:rPr>
                            <a:t>momentum</a:t>
                          </a:r>
                        </a:p>
                        <a:p>
                          <a:endParaRPr lang="zh-SG" altLang="en-US" sz="1400" dirty="0"/>
                        </a:p>
                      </a:txBody>
                      <a:tcPr/>
                    </a:tc>
                    <a:tc>
                      <a:txBody>
                        <a:bodyPr/>
                        <a:lstStyle/>
                        <a:p>
                          <a:r>
                            <a:rPr lang="en-US" altLang="zh-SG" sz="1400" dirty="0"/>
                            <a:t>0.9</a:t>
                          </a:r>
                        </a:p>
                      </a:txBody>
                      <a:tcPr/>
                    </a:tc>
                    <a:extLst>
                      <a:ext uri="{0D108BD9-81ED-4DB2-BD59-A6C34878D82A}">
                        <a16:rowId xmlns:a16="http://schemas.microsoft.com/office/drawing/2014/main" val="3912151152"/>
                      </a:ext>
                    </a:extLst>
                  </a:tr>
                  <a:tr h="370840">
                    <a:tc>
                      <a:txBody>
                        <a:bodyPr/>
                        <a:lstStyle/>
                        <a:p>
                          <a:r>
                            <a:rPr lang="en-US" altLang="zh-SG" sz="1400" dirty="0"/>
                            <a:t>Weight decay</a:t>
                          </a:r>
                          <a:endParaRPr lang="zh-SG" altLang="en-US" sz="1400" dirty="0"/>
                        </a:p>
                      </a:txBody>
                      <a:tcPr/>
                    </a:tc>
                    <a:tc>
                      <a:txBody>
                        <a:bodyPr/>
                        <a:lstStyle/>
                        <a:p>
                          <a:r>
                            <a:rPr lang="en-US" altLang="zh-SG" sz="1400" dirty="0"/>
                            <a:t>0.001</a:t>
                          </a:r>
                          <a:endParaRPr lang="zh-SG" altLang="en-US" sz="1400" dirty="0"/>
                        </a:p>
                      </a:txBody>
                      <a:tcPr/>
                    </a:tc>
                    <a:extLst>
                      <a:ext uri="{0D108BD9-81ED-4DB2-BD59-A6C34878D82A}">
                        <a16:rowId xmlns:a16="http://schemas.microsoft.com/office/drawing/2014/main" val="2178286542"/>
                      </a:ext>
                    </a:extLst>
                  </a:tr>
                  <a:tr h="401828">
                    <a:tc>
                      <a:txBody>
                        <a:bodyPr/>
                        <a:lstStyle/>
                        <a:p>
                          <a:r>
                            <a:rPr lang="en-US" altLang="zh-SG" sz="1400" dirty="0"/>
                            <a:t>Learning rate</a:t>
                          </a:r>
                          <a:endParaRPr lang="zh-SG" altLang="en-US" sz="1400" dirty="0"/>
                        </a:p>
                      </a:txBody>
                      <a:tcPr/>
                    </a:tc>
                    <a:tc>
                      <a:txBody>
                        <a:bodyPr/>
                        <a:lstStyle/>
                        <a:p>
                          <a:endParaRPr lang="zh-SG"/>
                        </a:p>
                      </a:txBody>
                      <a:tcPr>
                        <a:blipFill>
                          <a:blip r:embed="rId3"/>
                          <a:stretch>
                            <a:fillRect l="-61355" t="-587500" r="-797" b="-96875"/>
                          </a:stretch>
                        </a:blipFill>
                      </a:tcPr>
                    </a:tc>
                    <a:extLst>
                      <a:ext uri="{0D108BD9-81ED-4DB2-BD59-A6C34878D82A}">
                        <a16:rowId xmlns:a16="http://schemas.microsoft.com/office/drawing/2014/main" val="465850303"/>
                      </a:ext>
                    </a:extLst>
                  </a:tr>
                  <a:tr h="370840">
                    <a:tc>
                      <a:txBody>
                        <a:bodyPr/>
                        <a:lstStyle/>
                        <a:p>
                          <a:r>
                            <a:rPr lang="en-US" altLang="zh-SG" sz="1400" dirty="0"/>
                            <a:t>Batch size</a:t>
                          </a:r>
                          <a:endParaRPr lang="zh-SG" altLang="en-US" sz="1400" dirty="0"/>
                        </a:p>
                      </a:txBody>
                      <a:tcPr/>
                    </a:tc>
                    <a:tc>
                      <a:txBody>
                        <a:bodyPr/>
                        <a:lstStyle/>
                        <a:p>
                          <a:r>
                            <a:rPr lang="en-US" altLang="zh-SG" sz="1400" dirty="0"/>
                            <a:t>8</a:t>
                          </a:r>
                          <a:endParaRPr lang="zh-SG" altLang="en-US" sz="1400" dirty="0"/>
                        </a:p>
                      </a:txBody>
                      <a:tcPr/>
                    </a:tc>
                    <a:extLst>
                      <a:ext uri="{0D108BD9-81ED-4DB2-BD59-A6C34878D82A}">
                        <a16:rowId xmlns:a16="http://schemas.microsoft.com/office/drawing/2014/main" val="1506177591"/>
                      </a:ext>
                    </a:extLst>
                  </a:tr>
                </a:tbl>
              </a:graphicData>
            </a:graphic>
          </p:graphicFrame>
        </mc:Fallback>
      </mc:AlternateContent>
      <p:sp>
        <p:nvSpPr>
          <p:cNvPr id="5" name="文本框 4">
            <a:extLst>
              <a:ext uri="{FF2B5EF4-FFF2-40B4-BE49-F238E27FC236}">
                <a16:creationId xmlns:a16="http://schemas.microsoft.com/office/drawing/2014/main" id="{6C5AC9A1-63D9-F848-B836-E35C47B73EBD}"/>
              </a:ext>
            </a:extLst>
          </p:cNvPr>
          <p:cNvSpPr txBox="1"/>
          <p:nvPr/>
        </p:nvSpPr>
        <p:spPr>
          <a:xfrm>
            <a:off x="628650" y="1390980"/>
            <a:ext cx="2619047" cy="1600438"/>
          </a:xfrm>
          <a:prstGeom prst="rect">
            <a:avLst/>
          </a:prstGeom>
          <a:noFill/>
        </p:spPr>
        <p:txBody>
          <a:bodyPr wrap="square" rtlCol="0">
            <a:spAutoFit/>
          </a:bodyPr>
          <a:lstStyle/>
          <a:p>
            <a:r>
              <a:rPr lang="en-SG" altLang="zh-SG" sz="1600" dirty="0">
                <a:solidFill>
                  <a:srgbClr val="004282"/>
                </a:solidFill>
                <a:latin typeface="Arial" panose="020B0604020202090204" pitchFamily="34" charset="0"/>
                <a:cs typeface="Arial" panose="020B0604020202090204" pitchFamily="34" charset="0"/>
              </a:rPr>
              <a:t>Data augment:</a:t>
            </a:r>
          </a:p>
          <a:p>
            <a:pPr marL="285750" indent="-285750">
              <a:buFont typeface="Arial" panose="020B0604020202020204" pitchFamily="34" charset="0"/>
              <a:buChar char="•"/>
            </a:pPr>
            <a:r>
              <a:rPr kumimoji="1" lang="en-SG" altLang="zh-SG" sz="1600" dirty="0">
                <a:solidFill>
                  <a:srgbClr val="004282"/>
                </a:solidFill>
                <a:latin typeface="Arial" panose="020B0604020202090204" pitchFamily="34" charset="0"/>
                <a:cs typeface="Arial" panose="020B0604020202090204" pitchFamily="34" charset="0"/>
              </a:rPr>
              <a:t>Random scaling</a:t>
            </a:r>
          </a:p>
          <a:p>
            <a:pPr marL="285750" indent="-285750">
              <a:buFont typeface="Arial" panose="020B0604020202020204" pitchFamily="34" charset="0"/>
              <a:buChar char="•"/>
            </a:pPr>
            <a:r>
              <a:rPr kumimoji="1" lang="en-SG" altLang="zh-SG" sz="1600" dirty="0">
                <a:solidFill>
                  <a:srgbClr val="004282"/>
                </a:solidFill>
                <a:latin typeface="Arial" panose="020B0604020202090204" pitchFamily="34" charset="0"/>
                <a:cs typeface="Arial" panose="020B0604020202090204" pitchFamily="34" charset="0"/>
              </a:rPr>
              <a:t>Random rotating</a:t>
            </a:r>
          </a:p>
          <a:p>
            <a:pPr marL="285750" indent="-285750">
              <a:buFont typeface="Arial" panose="020B0604020202020204" pitchFamily="34" charset="0"/>
              <a:buChar char="•"/>
            </a:pPr>
            <a:r>
              <a:rPr kumimoji="1" lang="en-SG" altLang="zh-SG" sz="1600" dirty="0">
                <a:solidFill>
                  <a:srgbClr val="004282"/>
                </a:solidFill>
                <a:latin typeface="Arial" panose="020B0604020202090204" pitchFamily="34" charset="0"/>
                <a:cs typeface="Arial" panose="020B0604020202090204" pitchFamily="34" charset="0"/>
              </a:rPr>
              <a:t>Add Gaussian blur</a:t>
            </a:r>
          </a:p>
          <a:p>
            <a:pPr marL="285750" indent="-285750">
              <a:buFont typeface="Arial" panose="020B0604020202020204" pitchFamily="34" charset="0"/>
              <a:buChar char="•"/>
            </a:pPr>
            <a:r>
              <a:rPr kumimoji="1" lang="en-SG" altLang="zh-SG" sz="1600" dirty="0">
                <a:solidFill>
                  <a:srgbClr val="004282"/>
                </a:solidFill>
                <a:latin typeface="Arial" panose="020B0604020202090204" pitchFamily="34" charset="0"/>
                <a:cs typeface="Arial" panose="020B0604020202090204" pitchFamily="34" charset="0"/>
              </a:rPr>
              <a:t>Random Flipping</a:t>
            </a:r>
          </a:p>
          <a:p>
            <a:pPr marL="285750" indent="-285750">
              <a:buFont typeface="Arial" panose="020B0604020202020204" pitchFamily="34" charset="0"/>
              <a:buChar char="•"/>
            </a:pPr>
            <a:endParaRPr kumimoji="1" lang="zh-SG" altLang="en-US" dirty="0"/>
          </a:p>
        </p:txBody>
      </p:sp>
    </p:spTree>
    <p:extLst>
      <p:ext uri="{BB962C8B-B14F-4D97-AF65-F5344CB8AC3E}">
        <p14:creationId xmlns:p14="http://schemas.microsoft.com/office/powerpoint/2010/main" val="3514196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Experiments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3.2</a:t>
            </a:r>
            <a:endParaRPr lang="en-GB" sz="2100" b="1" dirty="0">
              <a:solidFill>
                <a:schemeClr val="bg1"/>
              </a:solidFill>
            </a:endParaRPr>
          </a:p>
        </p:txBody>
      </p:sp>
      <p:sp>
        <p:nvSpPr>
          <p:cNvPr id="8" name="内容占位符 7"/>
          <p:cNvSpPr>
            <a:spLocks noGrp="1"/>
          </p:cNvSpPr>
          <p:nvPr>
            <p:ph idx="1"/>
          </p:nvPr>
        </p:nvSpPr>
        <p:spPr>
          <a:xfrm>
            <a:off x="340152" y="1390980"/>
            <a:ext cx="4453713" cy="3138986"/>
          </a:xfrm>
        </p:spPr>
        <p:txBody>
          <a:bodyPr>
            <a:normAutofit/>
          </a:bodyPr>
          <a:lstStyle/>
          <a:p>
            <a:pPr marL="0" indent="0">
              <a:buNone/>
            </a:pPr>
            <a:endParaRPr lang="en-US" altLang="zh-CN" dirty="0"/>
          </a:p>
          <a:p>
            <a:pPr marL="0" indent="0">
              <a:buNone/>
            </a:pPr>
            <a:endParaRPr lang="en-US" altLang="zh-CN" dirty="0"/>
          </a:p>
        </p:txBody>
      </p:sp>
      <p:sp>
        <p:nvSpPr>
          <p:cNvPr id="5" name="文本框 4">
            <a:extLst>
              <a:ext uri="{FF2B5EF4-FFF2-40B4-BE49-F238E27FC236}">
                <a16:creationId xmlns:a16="http://schemas.microsoft.com/office/drawing/2014/main" id="{6C5AC9A1-63D9-F848-B836-E35C47B73EBD}"/>
              </a:ext>
            </a:extLst>
          </p:cNvPr>
          <p:cNvSpPr txBox="1"/>
          <p:nvPr/>
        </p:nvSpPr>
        <p:spPr>
          <a:xfrm>
            <a:off x="628650" y="1201730"/>
            <a:ext cx="3943350" cy="338554"/>
          </a:xfrm>
          <a:prstGeom prst="rect">
            <a:avLst/>
          </a:prstGeom>
          <a:noFill/>
        </p:spPr>
        <p:txBody>
          <a:bodyPr wrap="square" rtlCol="0">
            <a:spAutoFit/>
          </a:bodyPr>
          <a:lstStyle/>
          <a:p>
            <a:r>
              <a:rPr lang="en-SG" altLang="zh-SG" sz="1600" dirty="0">
                <a:solidFill>
                  <a:srgbClr val="004282"/>
                </a:solidFill>
                <a:latin typeface="Arial" panose="020B0604020202090204" pitchFamily="34" charset="0"/>
                <a:cs typeface="Arial" panose="020B0604020202090204" pitchFamily="34" charset="0"/>
              </a:rPr>
              <a:t>Stage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1.</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Reproduce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the result of paper[1] </a:t>
            </a:r>
            <a:endParaRPr kumimoji="1" lang="zh-SG" altLang="en-US" dirty="0"/>
          </a:p>
        </p:txBody>
      </p:sp>
      <p:sp>
        <p:nvSpPr>
          <p:cNvPr id="6" name="矩形 5">
            <a:extLst>
              <a:ext uri="{FF2B5EF4-FFF2-40B4-BE49-F238E27FC236}">
                <a16:creationId xmlns:a16="http://schemas.microsoft.com/office/drawing/2014/main" id="{45DAD026-6986-AE45-9B5D-3EAD36CD814A}"/>
              </a:ext>
            </a:extLst>
          </p:cNvPr>
          <p:cNvSpPr/>
          <p:nvPr/>
        </p:nvSpPr>
        <p:spPr>
          <a:xfrm>
            <a:off x="628650" y="4489579"/>
            <a:ext cx="6945654" cy="261610"/>
          </a:xfrm>
          <a:prstGeom prst="rect">
            <a:avLst/>
          </a:prstGeom>
        </p:spPr>
        <p:txBody>
          <a:bodyPr wrap="square">
            <a:spAutoFit/>
          </a:bodyPr>
          <a:lstStyle/>
          <a:p>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[1]Liu Y ,  Chen K ,  Liu C , et al. Structured Knowledge Distillation for Semantic Segmentation. In CVPR, 2019.</a:t>
            </a:r>
          </a:p>
        </p:txBody>
      </p:sp>
      <p:pic>
        <p:nvPicPr>
          <p:cNvPr id="13" name="图片 12">
            <a:extLst>
              <a:ext uri="{FF2B5EF4-FFF2-40B4-BE49-F238E27FC236}">
                <a16:creationId xmlns:a16="http://schemas.microsoft.com/office/drawing/2014/main" id="{C4068E82-8D27-464E-8041-383EDDCBCA65}"/>
              </a:ext>
            </a:extLst>
          </p:cNvPr>
          <p:cNvPicPr>
            <a:picLocks noChangeAspect="1"/>
          </p:cNvPicPr>
          <p:nvPr/>
        </p:nvPicPr>
        <p:blipFill>
          <a:blip r:embed="rId3"/>
          <a:stretch>
            <a:fillRect/>
          </a:stretch>
        </p:blipFill>
        <p:spPr>
          <a:xfrm>
            <a:off x="628650" y="2079083"/>
            <a:ext cx="4635363" cy="1745534"/>
          </a:xfrm>
          <a:prstGeom prst="rect">
            <a:avLst/>
          </a:prstGeom>
        </p:spPr>
      </p:pic>
      <p:sp>
        <p:nvSpPr>
          <p:cNvPr id="14" name="文本框 13">
            <a:extLst>
              <a:ext uri="{FF2B5EF4-FFF2-40B4-BE49-F238E27FC236}">
                <a16:creationId xmlns:a16="http://schemas.microsoft.com/office/drawing/2014/main" id="{8946374B-2664-AC44-96F7-CF47E3981F24}"/>
              </a:ext>
            </a:extLst>
          </p:cNvPr>
          <p:cNvSpPr txBox="1"/>
          <p:nvPr/>
        </p:nvSpPr>
        <p:spPr>
          <a:xfrm>
            <a:off x="5896303" y="2283364"/>
            <a:ext cx="2619047" cy="1631216"/>
          </a:xfrm>
          <a:prstGeom prst="rect">
            <a:avLst/>
          </a:prstGeom>
          <a:noFill/>
        </p:spPr>
        <p:txBody>
          <a:bodyPr wrap="square" rtlCol="0">
            <a:spAutoFit/>
          </a:bodyPr>
          <a:lstStyle/>
          <a:p>
            <a:r>
              <a:rPr lang="en-SG" altLang="zh-SG" b="1" dirty="0">
                <a:solidFill>
                  <a:srgbClr val="004282"/>
                </a:solidFill>
                <a:latin typeface="Arial" panose="020B0604020202090204" pitchFamily="34" charset="0"/>
                <a:cs typeface="Arial" panose="020B0604020202090204" pitchFamily="34" charset="0"/>
              </a:rPr>
              <a:t>Result: </a:t>
            </a:r>
            <a:r>
              <a:rPr lang="en-SG" altLang="zh-SG" b="1" dirty="0">
                <a:solidFill>
                  <a:srgbClr val="FF0000"/>
                </a:solidFill>
                <a:latin typeface="Arial" panose="020B0604020202090204" pitchFamily="34" charset="0"/>
                <a:cs typeface="Arial" panose="020B0604020202090204" pitchFamily="34" charset="0"/>
              </a:rPr>
              <a:t>Failed </a:t>
            </a:r>
          </a:p>
          <a:p>
            <a:endParaRPr lang="en-SG" altLang="zh-SG" sz="1600" dirty="0">
              <a:solidFill>
                <a:srgbClr val="004282"/>
              </a:solidFill>
              <a:latin typeface="Arial" panose="020B0604020202090204" pitchFamily="34" charset="0"/>
              <a:cs typeface="Arial" panose="020B0604020202090204" pitchFamily="34" charset="0"/>
            </a:endParaRPr>
          </a:p>
          <a:p>
            <a:r>
              <a:rPr lang="en-SG" altLang="zh-SG" sz="1600" dirty="0">
                <a:solidFill>
                  <a:srgbClr val="004282"/>
                </a:solidFill>
                <a:latin typeface="Arial" panose="020B0604020202090204" pitchFamily="34" charset="0"/>
                <a:cs typeface="Arial" panose="020B0604020202090204" pitchFamily="34" charset="0"/>
              </a:rPr>
              <a:t>Because the parameters used in knowledge distillation is not suitable.</a:t>
            </a:r>
            <a:endParaRPr kumimoji="1" lang="en-SG" altLang="zh-SG" sz="1600" dirty="0">
              <a:solidFill>
                <a:srgbClr val="004282"/>
              </a:solidFill>
              <a:latin typeface="Arial" panose="020B0604020202090204" pitchFamily="34" charset="0"/>
              <a:cs typeface="Arial" panose="020B0604020202090204" pitchFamily="34" charset="0"/>
            </a:endParaRPr>
          </a:p>
          <a:p>
            <a:pPr marL="285750" indent="-285750">
              <a:buFont typeface="Arial" panose="020B0604020202020204" pitchFamily="34" charset="0"/>
              <a:buChar char="•"/>
            </a:pPr>
            <a:endParaRPr kumimoji="1" lang="zh-SG" altLang="en-US" dirty="0"/>
          </a:p>
        </p:txBody>
      </p:sp>
    </p:spTree>
    <p:extLst>
      <p:ext uri="{BB962C8B-B14F-4D97-AF65-F5344CB8AC3E}">
        <p14:creationId xmlns:p14="http://schemas.microsoft.com/office/powerpoint/2010/main" val="33392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Experiments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3.2</a:t>
            </a:r>
            <a:endParaRPr lang="en-GB" sz="2100" b="1" dirty="0">
              <a:solidFill>
                <a:schemeClr val="bg1"/>
              </a:solidFill>
            </a:endParaRPr>
          </a:p>
        </p:txBody>
      </p:sp>
      <p:sp>
        <p:nvSpPr>
          <p:cNvPr id="8" name="内容占位符 7"/>
          <p:cNvSpPr>
            <a:spLocks noGrp="1"/>
          </p:cNvSpPr>
          <p:nvPr>
            <p:ph idx="1"/>
          </p:nvPr>
        </p:nvSpPr>
        <p:spPr>
          <a:xfrm>
            <a:off x="340152" y="1390980"/>
            <a:ext cx="4453713" cy="3138986"/>
          </a:xfrm>
        </p:spPr>
        <p:txBody>
          <a:bodyPr>
            <a:normAutofit/>
          </a:bodyPr>
          <a:lstStyle/>
          <a:p>
            <a:pPr marL="0" indent="0">
              <a:buNone/>
            </a:pPr>
            <a:endParaRPr lang="en-US" altLang="zh-CN" dirty="0"/>
          </a:p>
          <a:p>
            <a:pPr marL="0" indent="0">
              <a:buNone/>
            </a:pPr>
            <a:endParaRPr lang="en-US" altLang="zh-CN" dirty="0"/>
          </a:p>
        </p:txBody>
      </p:sp>
      <p:sp>
        <p:nvSpPr>
          <p:cNvPr id="5" name="文本框 4">
            <a:extLst>
              <a:ext uri="{FF2B5EF4-FFF2-40B4-BE49-F238E27FC236}">
                <a16:creationId xmlns:a16="http://schemas.microsoft.com/office/drawing/2014/main" id="{6C5AC9A1-63D9-F848-B836-E35C47B73EBD}"/>
              </a:ext>
            </a:extLst>
          </p:cNvPr>
          <p:cNvSpPr txBox="1"/>
          <p:nvPr/>
        </p:nvSpPr>
        <p:spPr>
          <a:xfrm>
            <a:off x="628650" y="1201730"/>
            <a:ext cx="3943350" cy="338554"/>
          </a:xfrm>
          <a:prstGeom prst="rect">
            <a:avLst/>
          </a:prstGeom>
          <a:noFill/>
        </p:spPr>
        <p:txBody>
          <a:bodyPr wrap="square" rtlCol="0">
            <a:spAutoFit/>
          </a:bodyPr>
          <a:lstStyle/>
          <a:p>
            <a:r>
              <a:rPr lang="en-SG" altLang="zh-SG" sz="1600" dirty="0">
                <a:solidFill>
                  <a:srgbClr val="004282"/>
                </a:solidFill>
                <a:latin typeface="Arial" panose="020B0604020202090204" pitchFamily="34" charset="0"/>
                <a:cs typeface="Arial" panose="020B0604020202090204" pitchFamily="34" charset="0"/>
              </a:rPr>
              <a:t>Stage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2.</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Test in Dyudv2</a:t>
            </a:r>
            <a:endParaRPr kumimoji="1" lang="zh-SG" altLang="en-US" dirty="0"/>
          </a:p>
        </p:txBody>
      </p:sp>
      <p:sp>
        <p:nvSpPr>
          <p:cNvPr id="14" name="文本框 13">
            <a:extLst>
              <a:ext uri="{FF2B5EF4-FFF2-40B4-BE49-F238E27FC236}">
                <a16:creationId xmlns:a16="http://schemas.microsoft.com/office/drawing/2014/main" id="{8946374B-2664-AC44-96F7-CF47E3981F24}"/>
              </a:ext>
            </a:extLst>
          </p:cNvPr>
          <p:cNvSpPr txBox="1"/>
          <p:nvPr/>
        </p:nvSpPr>
        <p:spPr>
          <a:xfrm>
            <a:off x="5896303" y="1667811"/>
            <a:ext cx="2619047" cy="1815882"/>
          </a:xfrm>
          <a:prstGeom prst="rect">
            <a:avLst/>
          </a:prstGeom>
          <a:noFill/>
        </p:spPr>
        <p:txBody>
          <a:bodyPr wrap="square" rtlCol="0">
            <a:spAutoFit/>
          </a:bodyPr>
          <a:lstStyle/>
          <a:p>
            <a:r>
              <a:rPr lang="en-SG" altLang="zh-SG" sz="1600" b="1" dirty="0">
                <a:solidFill>
                  <a:srgbClr val="FF0000"/>
                </a:solidFill>
                <a:latin typeface="Arial" panose="020B0604020202090204" pitchFamily="34" charset="0"/>
                <a:cs typeface="Arial" panose="020B0604020202090204" pitchFamily="34" charset="0"/>
              </a:rPr>
              <a:t>Severe overfitting</a:t>
            </a:r>
          </a:p>
          <a:p>
            <a:endParaRPr lang="en-SG" altLang="zh-SG" sz="1600" dirty="0">
              <a:solidFill>
                <a:srgbClr val="004282"/>
              </a:solidFill>
              <a:latin typeface="Arial" panose="020B0604020202090204" pitchFamily="34" charset="0"/>
              <a:cs typeface="Arial" panose="020B0604020202090204" pitchFamily="34" charset="0"/>
            </a:endParaRPr>
          </a:p>
          <a:p>
            <a:r>
              <a:rPr lang="en-US" altLang="zh-CN" sz="1600" dirty="0">
                <a:solidFill>
                  <a:srgbClr val="004282"/>
                </a:solidFill>
                <a:latin typeface="Arial" panose="020B0604020202090204" pitchFamily="34" charset="0"/>
                <a:cs typeface="Arial" panose="020B0604020202090204" pitchFamily="34" charset="0"/>
              </a:rPr>
              <a:t>1.</a:t>
            </a:r>
            <a:r>
              <a:rPr lang="en-SG" altLang="zh-SG" sz="1600" dirty="0">
                <a:solidFill>
                  <a:srgbClr val="004282"/>
                </a:solidFill>
                <a:latin typeface="Arial" panose="020B0604020202090204" pitchFamily="34" charset="0"/>
                <a:cs typeface="Arial" panose="020B0604020202090204" pitchFamily="34" charset="0"/>
              </a:rPr>
              <a:t>Try to use multiple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methods</a:t>
            </a:r>
            <a:r>
              <a:rPr lang="en-SG" altLang="zh-SG" sz="1600" dirty="0">
                <a:solidFill>
                  <a:srgbClr val="004282"/>
                </a:solidFill>
                <a:latin typeface="Arial" panose="020B0604020202090204" pitchFamily="34" charset="0"/>
                <a:cs typeface="Arial" panose="020B0604020202090204" pitchFamily="34" charset="0"/>
              </a:rPr>
              <a:t> of data augment</a:t>
            </a:r>
          </a:p>
          <a:p>
            <a:r>
              <a:rPr lang="en-US" altLang="zh-CN" sz="1600" dirty="0">
                <a:solidFill>
                  <a:srgbClr val="004282"/>
                </a:solidFill>
                <a:latin typeface="Arial" panose="020B0604020202090204" pitchFamily="34" charset="0"/>
                <a:cs typeface="Arial" panose="020B0604020202090204" pitchFamily="34" charset="0"/>
              </a:rPr>
              <a:t>2.Increase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the</a:t>
            </a:r>
            <a:r>
              <a:rPr lang="zh-CN" altLang="en-US" sz="1600" dirty="0">
                <a:solidFill>
                  <a:srgbClr val="004282"/>
                </a:solidFill>
                <a:latin typeface="Arial" panose="020B0604020202090204" pitchFamily="34" charset="0"/>
                <a:cs typeface="Arial" panose="020B0604020202090204" pitchFamily="34" charset="0"/>
              </a:rPr>
              <a:t> </a:t>
            </a:r>
            <a:r>
              <a:rPr lang="en-SG" altLang="zh-SG" sz="1600" dirty="0">
                <a:solidFill>
                  <a:srgbClr val="004282"/>
                </a:solidFill>
                <a:latin typeface="Arial" panose="020B0604020202090204" pitchFamily="34" charset="0"/>
                <a:cs typeface="Arial" panose="020B0604020202090204" pitchFamily="34" charset="0"/>
              </a:rPr>
              <a:t>weight decay in the optimization function</a:t>
            </a:r>
          </a:p>
        </p:txBody>
      </p:sp>
      <p:pic>
        <p:nvPicPr>
          <p:cNvPr id="3" name="图片 2">
            <a:extLst>
              <a:ext uri="{FF2B5EF4-FFF2-40B4-BE49-F238E27FC236}">
                <a16:creationId xmlns:a16="http://schemas.microsoft.com/office/drawing/2014/main" id="{57179F75-1489-B843-9415-B6F3414B29AC}"/>
              </a:ext>
            </a:extLst>
          </p:cNvPr>
          <p:cNvPicPr>
            <a:picLocks noChangeAspect="1"/>
          </p:cNvPicPr>
          <p:nvPr/>
        </p:nvPicPr>
        <p:blipFill>
          <a:blip r:embed="rId3"/>
          <a:stretch>
            <a:fillRect/>
          </a:stretch>
        </p:blipFill>
        <p:spPr>
          <a:xfrm>
            <a:off x="385077" y="1797723"/>
            <a:ext cx="4960007" cy="1757413"/>
          </a:xfrm>
          <a:prstGeom prst="rect">
            <a:avLst/>
          </a:prstGeom>
        </p:spPr>
      </p:pic>
    </p:spTree>
    <p:extLst>
      <p:ext uri="{BB962C8B-B14F-4D97-AF65-F5344CB8AC3E}">
        <p14:creationId xmlns:p14="http://schemas.microsoft.com/office/powerpoint/2010/main" val="174462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Experiments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3.2</a:t>
            </a:r>
            <a:endParaRPr lang="en-GB" sz="2100" b="1" dirty="0">
              <a:solidFill>
                <a:schemeClr val="bg1"/>
              </a:solidFill>
            </a:endParaRPr>
          </a:p>
        </p:txBody>
      </p:sp>
      <p:sp>
        <p:nvSpPr>
          <p:cNvPr id="8" name="内容占位符 7"/>
          <p:cNvSpPr>
            <a:spLocks noGrp="1"/>
          </p:cNvSpPr>
          <p:nvPr>
            <p:ph idx="1"/>
          </p:nvPr>
        </p:nvSpPr>
        <p:spPr>
          <a:xfrm>
            <a:off x="340152" y="1390980"/>
            <a:ext cx="4453713" cy="3138986"/>
          </a:xfrm>
        </p:spPr>
        <p:txBody>
          <a:bodyPr>
            <a:normAutofit/>
          </a:bodyPr>
          <a:lstStyle/>
          <a:p>
            <a:pPr marL="0" indent="0">
              <a:buNone/>
            </a:pPr>
            <a:endParaRPr lang="en-US" altLang="zh-CN" dirty="0"/>
          </a:p>
          <a:p>
            <a:pPr marL="0" indent="0">
              <a:buNone/>
            </a:pPr>
            <a:endParaRPr lang="en-US" altLang="zh-CN" dirty="0"/>
          </a:p>
        </p:txBody>
      </p:sp>
      <p:sp>
        <p:nvSpPr>
          <p:cNvPr id="5" name="文本框 4">
            <a:extLst>
              <a:ext uri="{FF2B5EF4-FFF2-40B4-BE49-F238E27FC236}">
                <a16:creationId xmlns:a16="http://schemas.microsoft.com/office/drawing/2014/main" id="{6C5AC9A1-63D9-F848-B836-E35C47B73EBD}"/>
              </a:ext>
            </a:extLst>
          </p:cNvPr>
          <p:cNvSpPr txBox="1"/>
          <p:nvPr/>
        </p:nvSpPr>
        <p:spPr>
          <a:xfrm>
            <a:off x="628650" y="1201730"/>
            <a:ext cx="3943350" cy="338554"/>
          </a:xfrm>
          <a:prstGeom prst="rect">
            <a:avLst/>
          </a:prstGeom>
          <a:noFill/>
        </p:spPr>
        <p:txBody>
          <a:bodyPr wrap="square" rtlCol="0">
            <a:spAutoFit/>
          </a:bodyPr>
          <a:lstStyle/>
          <a:p>
            <a:r>
              <a:rPr lang="en-SG" altLang="zh-SG" sz="1600" dirty="0">
                <a:solidFill>
                  <a:srgbClr val="004282"/>
                </a:solidFill>
                <a:latin typeface="Arial" panose="020B0604020202090204" pitchFamily="34" charset="0"/>
                <a:cs typeface="Arial" panose="020B0604020202090204" pitchFamily="34" charset="0"/>
              </a:rPr>
              <a:t>Stage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2.</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Test in Dyudv2</a:t>
            </a:r>
            <a:endParaRPr kumimoji="1" lang="zh-SG" altLang="en-US" dirty="0"/>
          </a:p>
        </p:txBody>
      </p:sp>
      <p:sp>
        <p:nvSpPr>
          <p:cNvPr id="14" name="文本框 13">
            <a:extLst>
              <a:ext uri="{FF2B5EF4-FFF2-40B4-BE49-F238E27FC236}">
                <a16:creationId xmlns:a16="http://schemas.microsoft.com/office/drawing/2014/main" id="{8946374B-2664-AC44-96F7-CF47E3981F24}"/>
              </a:ext>
            </a:extLst>
          </p:cNvPr>
          <p:cNvSpPr txBox="1"/>
          <p:nvPr/>
        </p:nvSpPr>
        <p:spPr>
          <a:xfrm>
            <a:off x="5171090" y="1667811"/>
            <a:ext cx="3344261" cy="2062103"/>
          </a:xfrm>
          <a:prstGeom prst="rect">
            <a:avLst/>
          </a:prstGeom>
          <a:noFill/>
        </p:spPr>
        <p:txBody>
          <a:bodyPr wrap="square" rtlCol="0">
            <a:spAutoFit/>
          </a:bodyPr>
          <a:lstStyle/>
          <a:p>
            <a:r>
              <a:rPr lang="en-SG" altLang="zh-SG" sz="1600" b="1" dirty="0">
                <a:solidFill>
                  <a:srgbClr val="FF0000"/>
                </a:solidFill>
                <a:latin typeface="Arial" panose="020B0604020202090204" pitchFamily="34" charset="0"/>
                <a:cs typeface="Arial" panose="020B0604020202090204" pitchFamily="34" charset="0"/>
              </a:rPr>
              <a:t>Effectiveness</a:t>
            </a:r>
            <a:r>
              <a:rPr lang="zh-CN" altLang="en-US" sz="1600" b="1" dirty="0">
                <a:solidFill>
                  <a:srgbClr val="FF0000"/>
                </a:solidFill>
                <a:latin typeface="Arial" panose="020B0604020202090204" pitchFamily="34" charset="0"/>
                <a:cs typeface="Arial" panose="020B0604020202090204" pitchFamily="34" charset="0"/>
              </a:rPr>
              <a:t> </a:t>
            </a:r>
            <a:r>
              <a:rPr lang="en-US" altLang="zh-CN" sz="1600" b="1" dirty="0">
                <a:solidFill>
                  <a:srgbClr val="FF0000"/>
                </a:solidFill>
                <a:latin typeface="Arial" panose="020B0604020202090204" pitchFamily="34" charset="0"/>
                <a:cs typeface="Arial" panose="020B0604020202090204" pitchFamily="34" charset="0"/>
              </a:rPr>
              <a:t>of knowledge distillation and OHEM</a:t>
            </a:r>
          </a:p>
          <a:p>
            <a:endParaRPr lang="en-US" altLang="zh-CN" sz="1600" b="1" dirty="0">
              <a:solidFill>
                <a:srgbClr val="FF0000"/>
              </a:solidFill>
              <a:latin typeface="Arial" panose="020B0604020202090204" pitchFamily="34" charset="0"/>
              <a:cs typeface="Arial" panose="020B0604020202090204" pitchFamily="34" charset="0"/>
            </a:endParaRPr>
          </a:p>
          <a:p>
            <a:r>
              <a:rPr lang="en-US" altLang="zh-CN" sz="1600" dirty="0">
                <a:solidFill>
                  <a:srgbClr val="004282"/>
                </a:solidFill>
                <a:latin typeface="Arial" panose="020B0604020202090204" pitchFamily="34" charset="0"/>
                <a:cs typeface="Arial" panose="020B0604020202090204" pitchFamily="34" charset="0"/>
              </a:rPr>
              <a:t>1.Performance is improved </a:t>
            </a:r>
            <a:r>
              <a:rPr lang="en-US" altLang="zh-CN" sz="1600" dirty="0">
                <a:solidFill>
                  <a:srgbClr val="FF0000"/>
                </a:solidFill>
                <a:latin typeface="Arial" panose="020B0604020202090204" pitchFamily="34" charset="0"/>
                <a:cs typeface="Arial" panose="020B0604020202090204" pitchFamily="34" charset="0"/>
              </a:rPr>
              <a:t>0.62% </a:t>
            </a:r>
            <a:r>
              <a:rPr lang="en-US" altLang="zh-CN" sz="1600" dirty="0">
                <a:solidFill>
                  <a:srgbClr val="004282"/>
                </a:solidFill>
                <a:latin typeface="Arial" panose="020B0604020202090204" pitchFamily="34" charset="0"/>
                <a:cs typeface="Arial" panose="020B0604020202090204" pitchFamily="34" charset="0"/>
              </a:rPr>
              <a:t>after knowledge distillation</a:t>
            </a:r>
            <a:endParaRPr lang="en-SG" altLang="zh-SG" sz="1600" dirty="0">
              <a:solidFill>
                <a:srgbClr val="004282"/>
              </a:solidFill>
              <a:latin typeface="Arial" panose="020B0604020202090204" pitchFamily="34" charset="0"/>
              <a:cs typeface="Arial" panose="020B0604020202090204" pitchFamily="34" charset="0"/>
            </a:endParaRPr>
          </a:p>
          <a:p>
            <a:r>
              <a:rPr lang="en-US" altLang="zh-CN" sz="1600" dirty="0">
                <a:solidFill>
                  <a:srgbClr val="004282"/>
                </a:solidFill>
                <a:latin typeface="Arial" panose="020B0604020202090204" pitchFamily="34" charset="0"/>
                <a:cs typeface="Arial" panose="020B0604020202090204" pitchFamily="34" charset="0"/>
              </a:rPr>
              <a:t>2.OHEM strategy</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need</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more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experiments to test(Different threshold and min-kept number)</a:t>
            </a:r>
            <a:endParaRPr lang="en-SG" altLang="zh-SG" sz="1600" dirty="0">
              <a:solidFill>
                <a:srgbClr val="004282"/>
              </a:solidFill>
              <a:latin typeface="Arial" panose="020B0604020202090204" pitchFamily="34" charset="0"/>
              <a:cs typeface="Arial" panose="020B0604020202090204" pitchFamily="34" charset="0"/>
            </a:endParaRPr>
          </a:p>
        </p:txBody>
      </p:sp>
      <p:pic>
        <p:nvPicPr>
          <p:cNvPr id="6" name="图片 5">
            <a:extLst>
              <a:ext uri="{FF2B5EF4-FFF2-40B4-BE49-F238E27FC236}">
                <a16:creationId xmlns:a16="http://schemas.microsoft.com/office/drawing/2014/main" id="{93D5989D-BAD5-3B48-98EE-FEEBDD3B5042}"/>
              </a:ext>
            </a:extLst>
          </p:cNvPr>
          <p:cNvPicPr>
            <a:picLocks noChangeAspect="1"/>
          </p:cNvPicPr>
          <p:nvPr/>
        </p:nvPicPr>
        <p:blipFill>
          <a:blip r:embed="rId3"/>
          <a:stretch>
            <a:fillRect/>
          </a:stretch>
        </p:blipFill>
        <p:spPr>
          <a:xfrm>
            <a:off x="437933" y="1913759"/>
            <a:ext cx="4453713" cy="1569934"/>
          </a:xfrm>
          <a:prstGeom prst="rect">
            <a:avLst/>
          </a:prstGeom>
        </p:spPr>
      </p:pic>
      <p:pic>
        <p:nvPicPr>
          <p:cNvPr id="7" name="图片 6">
            <a:extLst>
              <a:ext uri="{FF2B5EF4-FFF2-40B4-BE49-F238E27FC236}">
                <a16:creationId xmlns:a16="http://schemas.microsoft.com/office/drawing/2014/main" id="{45BD5428-1D24-6743-A4B7-F009A102A791}"/>
              </a:ext>
            </a:extLst>
          </p:cNvPr>
          <p:cNvPicPr>
            <a:picLocks noChangeAspect="1"/>
          </p:cNvPicPr>
          <p:nvPr/>
        </p:nvPicPr>
        <p:blipFill>
          <a:blip r:embed="rId4"/>
          <a:stretch>
            <a:fillRect/>
          </a:stretch>
        </p:blipFill>
        <p:spPr>
          <a:xfrm>
            <a:off x="1667055" y="273845"/>
            <a:ext cx="6253619" cy="4751189"/>
          </a:xfrm>
          <a:prstGeom prst="rect">
            <a:avLst/>
          </a:prstGeom>
        </p:spPr>
      </p:pic>
    </p:spTree>
    <p:extLst>
      <p:ext uri="{BB962C8B-B14F-4D97-AF65-F5344CB8AC3E}">
        <p14:creationId xmlns:p14="http://schemas.microsoft.com/office/powerpoint/2010/main" val="86765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 y="392311"/>
            <a:ext cx="8463696" cy="757239"/>
          </a:xfrm>
        </p:spPr>
        <p:txBody>
          <a:bodyPr>
            <a:normAutofit/>
          </a:bodyPr>
          <a:lstStyle/>
          <a:p>
            <a:r>
              <a:rPr lang="en-US" altLang="zh-CN" b="1" dirty="0">
                <a:latin typeface="Arial" panose="020B0604020202090204"/>
                <a:cs typeface="Arial" panose="020B0604020202090204"/>
              </a:rPr>
              <a:t>Experiments</a:t>
            </a:r>
          </a:p>
        </p:txBody>
      </p:sp>
      <p:sp>
        <p:nvSpPr>
          <p:cNvPr id="4" name="Title 1"/>
          <p:cNvSpPr txBox="1"/>
          <p:nvPr/>
        </p:nvSpPr>
        <p:spPr>
          <a:xfrm>
            <a:off x="51655" y="273845"/>
            <a:ext cx="5769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3.2</a:t>
            </a:r>
            <a:endParaRPr lang="en-GB" sz="2100" b="1" dirty="0">
              <a:solidFill>
                <a:schemeClr val="bg1"/>
              </a:solidFill>
            </a:endParaRPr>
          </a:p>
        </p:txBody>
      </p:sp>
      <p:sp>
        <p:nvSpPr>
          <p:cNvPr id="8" name="内容占位符 7"/>
          <p:cNvSpPr>
            <a:spLocks noGrp="1"/>
          </p:cNvSpPr>
          <p:nvPr>
            <p:ph idx="1"/>
          </p:nvPr>
        </p:nvSpPr>
        <p:spPr>
          <a:xfrm>
            <a:off x="340152" y="1390980"/>
            <a:ext cx="4453713" cy="3138986"/>
          </a:xfrm>
        </p:spPr>
        <p:txBody>
          <a:bodyPr>
            <a:normAutofit/>
          </a:bodyPr>
          <a:lstStyle/>
          <a:p>
            <a:pPr marL="0" indent="0">
              <a:buNone/>
            </a:pPr>
            <a:endParaRPr lang="en-US" altLang="zh-CN" dirty="0"/>
          </a:p>
          <a:p>
            <a:pPr marL="0" indent="0">
              <a:buNone/>
            </a:pPr>
            <a:endParaRPr lang="en-US" altLang="zh-CN" dirty="0"/>
          </a:p>
        </p:txBody>
      </p:sp>
      <p:sp>
        <p:nvSpPr>
          <p:cNvPr id="5" name="文本框 4">
            <a:extLst>
              <a:ext uri="{FF2B5EF4-FFF2-40B4-BE49-F238E27FC236}">
                <a16:creationId xmlns:a16="http://schemas.microsoft.com/office/drawing/2014/main" id="{6C5AC9A1-63D9-F848-B836-E35C47B73EBD}"/>
              </a:ext>
            </a:extLst>
          </p:cNvPr>
          <p:cNvSpPr txBox="1"/>
          <p:nvPr/>
        </p:nvSpPr>
        <p:spPr>
          <a:xfrm>
            <a:off x="628650" y="1201730"/>
            <a:ext cx="3943350" cy="338554"/>
          </a:xfrm>
          <a:prstGeom prst="rect">
            <a:avLst/>
          </a:prstGeom>
          <a:noFill/>
        </p:spPr>
        <p:txBody>
          <a:bodyPr wrap="square" rtlCol="0">
            <a:spAutoFit/>
          </a:bodyPr>
          <a:lstStyle/>
          <a:p>
            <a:r>
              <a:rPr lang="en-SG" altLang="zh-SG" sz="1600" dirty="0">
                <a:solidFill>
                  <a:srgbClr val="004282"/>
                </a:solidFill>
                <a:latin typeface="Arial" panose="020B0604020202090204" pitchFamily="34" charset="0"/>
                <a:cs typeface="Arial" panose="020B0604020202090204" pitchFamily="34" charset="0"/>
              </a:rPr>
              <a:t>Stage</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3.</a:t>
            </a:r>
            <a:r>
              <a:rPr lang="zh-CN" altLang="en-US" sz="1600" dirty="0">
                <a:solidFill>
                  <a:srgbClr val="004282"/>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Test in Cityscapes</a:t>
            </a:r>
            <a:endParaRPr kumimoji="1" lang="zh-SG" altLang="en-US" dirty="0"/>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8946374B-2664-AC44-96F7-CF47E3981F24}"/>
                  </a:ext>
                </a:extLst>
              </p:cNvPr>
              <p:cNvSpPr txBox="1"/>
              <p:nvPr/>
            </p:nvSpPr>
            <p:spPr>
              <a:xfrm>
                <a:off x="5933373" y="2081836"/>
                <a:ext cx="2980139" cy="1600438"/>
              </a:xfrm>
              <a:prstGeom prst="rect">
                <a:avLst/>
              </a:prstGeom>
              <a:noFill/>
            </p:spPr>
            <p:txBody>
              <a:bodyPr wrap="square" rtlCol="0">
                <a:spAutoFit/>
              </a:bodyPr>
              <a:lstStyle/>
              <a:p>
                <a:r>
                  <a:rPr lang="en-SG" altLang="zh-SG" b="1" dirty="0">
                    <a:solidFill>
                      <a:srgbClr val="FF0000"/>
                    </a:solidFill>
                    <a:latin typeface="Arial" panose="020B0604020202090204" pitchFamily="34" charset="0"/>
                    <a:cs typeface="Arial" panose="020B0604020202090204" pitchFamily="34" charset="0"/>
                  </a:rPr>
                  <a:t>Still overfitting</a:t>
                </a:r>
              </a:p>
              <a:p>
                <a:endParaRPr lang="en-SG" altLang="zh-SG" sz="1600" dirty="0">
                  <a:solidFill>
                    <a:srgbClr val="004282"/>
                  </a:solidFill>
                  <a:latin typeface="Arial" panose="020B0604020202090204" pitchFamily="34" charset="0"/>
                  <a:cs typeface="Arial" panose="020B0604020202090204" pitchFamily="34" charset="0"/>
                </a:endParaRPr>
              </a:p>
              <a:p>
                <a:r>
                  <a:rPr lang="en-US" altLang="zh-CN" sz="1600" dirty="0">
                    <a:solidFill>
                      <a:srgbClr val="004282"/>
                    </a:solidFill>
                    <a:latin typeface="Arial" panose="020B0604020202090204" pitchFamily="34" charset="0"/>
                    <a:cs typeface="Arial" panose="020B0604020202090204" pitchFamily="34" charset="0"/>
                  </a:rPr>
                  <a:t>1.Performance is increased about </a:t>
                </a:r>
                <a:r>
                  <a:rPr lang="en-US" altLang="zh-CN" sz="1600" dirty="0">
                    <a:solidFill>
                      <a:srgbClr val="FF0000"/>
                    </a:solidFill>
                    <a:latin typeface="Arial" panose="020B0604020202090204" pitchFamily="34" charset="0"/>
                    <a:cs typeface="Arial" panose="020B0604020202090204" pitchFamily="34" charset="0"/>
                  </a:rPr>
                  <a:t>1% </a:t>
                </a:r>
              </a:p>
              <a:p>
                <a:r>
                  <a:rPr lang="en-US" altLang="zh-CN" sz="1600" dirty="0">
                    <a:solidFill>
                      <a:srgbClr val="004282"/>
                    </a:solidFill>
                    <a:latin typeface="Arial" panose="020B0604020202090204" pitchFamily="34" charset="0"/>
                    <a:cs typeface="Arial" panose="020B0604020202090204" pitchFamily="34" charset="0"/>
                  </a:rPr>
                  <a:t>2.Change </a:t>
                </a:r>
                <a14:m>
                  <m:oMath xmlns:m="http://schemas.openxmlformats.org/officeDocument/2006/math">
                    <m:r>
                      <a:rPr lang="en-US" altLang="zh-CN" sz="1600" i="1" smtClean="0">
                        <a:solidFill>
                          <a:srgbClr val="004282"/>
                        </a:solidFill>
                        <a:latin typeface="Cambria Math" panose="02040503050406030204" pitchFamily="18" charset="0"/>
                        <a:ea typeface="Cambria Math" panose="02040503050406030204" pitchFamily="18" charset="0"/>
                        <a:cs typeface="Arial" panose="020B0604020202090204" pitchFamily="34" charset="0"/>
                      </a:rPr>
                      <m:t>𝜆</m:t>
                    </m:r>
                  </m:oMath>
                </a14:m>
                <a:r>
                  <a:rPr lang="en-US" altLang="zh-CN" sz="1600" dirty="0">
                    <a:solidFill>
                      <a:srgbClr val="FF0000"/>
                    </a:solidFill>
                    <a:latin typeface="Arial" panose="020B0604020202090204" pitchFamily="34" charset="0"/>
                    <a:cs typeface="Arial" panose="020B0604020202090204" pitchFamily="34" charset="0"/>
                  </a:rPr>
                  <a:t> </a:t>
                </a:r>
                <a:r>
                  <a:rPr lang="en-US" altLang="zh-CN" sz="1600" dirty="0">
                    <a:solidFill>
                      <a:srgbClr val="004282"/>
                    </a:solidFill>
                    <a:latin typeface="Arial" panose="020B0604020202090204" pitchFamily="34" charset="0"/>
                    <a:cs typeface="Arial" panose="020B0604020202090204" pitchFamily="34" charset="0"/>
                  </a:rPr>
                  <a:t>from </a:t>
                </a:r>
                <a:r>
                  <a:rPr lang="en-US" altLang="zh-CN" sz="1600" dirty="0">
                    <a:solidFill>
                      <a:srgbClr val="FF0000"/>
                    </a:solidFill>
                    <a:latin typeface="Arial" panose="020B0604020202090204" pitchFamily="34" charset="0"/>
                    <a:cs typeface="Arial" panose="020B0604020202090204" pitchFamily="34" charset="0"/>
                  </a:rPr>
                  <a:t>10,1</a:t>
                </a:r>
                <a:r>
                  <a:rPr lang="en-US" altLang="zh-CN" sz="1600" dirty="0">
                    <a:solidFill>
                      <a:srgbClr val="004282"/>
                    </a:solidFill>
                    <a:latin typeface="Arial" panose="020B0604020202090204" pitchFamily="34" charset="0"/>
                    <a:cs typeface="Arial" panose="020B0604020202090204" pitchFamily="34" charset="0"/>
                  </a:rPr>
                  <a:t> to </a:t>
                </a:r>
                <a:r>
                  <a:rPr lang="en-US" altLang="zh-CN" sz="1600" dirty="0">
                    <a:solidFill>
                      <a:srgbClr val="FF0000"/>
                    </a:solidFill>
                    <a:latin typeface="Arial" panose="020B0604020202090204" pitchFamily="34" charset="0"/>
                    <a:cs typeface="Arial" panose="020B0604020202090204" pitchFamily="34" charset="0"/>
                  </a:rPr>
                  <a:t>1,1</a:t>
                </a:r>
              </a:p>
              <a:p>
                <a:endParaRPr lang="en-SG" altLang="zh-CN" sz="1600" dirty="0">
                  <a:solidFill>
                    <a:srgbClr val="FF0000"/>
                  </a:solidFill>
                  <a:latin typeface="Arial" panose="020B0604020202090204" pitchFamily="34" charset="0"/>
                  <a:cs typeface="Arial" panose="020B0604020202090204" pitchFamily="34" charset="0"/>
                </a:endParaRPr>
              </a:p>
            </p:txBody>
          </p:sp>
        </mc:Choice>
        <mc:Fallback>
          <p:sp>
            <p:nvSpPr>
              <p:cNvPr id="14" name="文本框 13">
                <a:extLst>
                  <a:ext uri="{FF2B5EF4-FFF2-40B4-BE49-F238E27FC236}">
                    <a16:creationId xmlns:a16="http://schemas.microsoft.com/office/drawing/2014/main" id="{8946374B-2664-AC44-96F7-CF47E3981F24}"/>
                  </a:ext>
                </a:extLst>
              </p:cNvPr>
              <p:cNvSpPr txBox="1">
                <a:spLocks noRot="1" noChangeAspect="1" noMove="1" noResize="1" noEditPoints="1" noAdjustHandles="1" noChangeArrowheads="1" noChangeShapeType="1" noTextEdit="1"/>
              </p:cNvSpPr>
              <p:nvPr/>
            </p:nvSpPr>
            <p:spPr>
              <a:xfrm>
                <a:off x="5933373" y="2081836"/>
                <a:ext cx="2980139" cy="1600438"/>
              </a:xfrm>
              <a:prstGeom prst="rect">
                <a:avLst/>
              </a:prstGeom>
              <a:blipFill>
                <a:blip r:embed="rId3"/>
                <a:stretch>
                  <a:fillRect l="-1702" t="-2381"/>
                </a:stretch>
              </a:blipFill>
            </p:spPr>
            <p:txBody>
              <a:bodyPr/>
              <a:lstStyle/>
              <a:p>
                <a:r>
                  <a:rPr lang="zh-SG" altLang="en-US">
                    <a:noFill/>
                  </a:rPr>
                  <a:t> </a:t>
                </a:r>
              </a:p>
            </p:txBody>
          </p:sp>
        </mc:Fallback>
      </mc:AlternateContent>
      <p:pic>
        <p:nvPicPr>
          <p:cNvPr id="6" name="图片 5">
            <a:extLst>
              <a:ext uri="{FF2B5EF4-FFF2-40B4-BE49-F238E27FC236}">
                <a16:creationId xmlns:a16="http://schemas.microsoft.com/office/drawing/2014/main" id="{1C411511-3D95-E544-BCE0-35A70EE54EB6}"/>
              </a:ext>
            </a:extLst>
          </p:cNvPr>
          <p:cNvPicPr>
            <a:picLocks noChangeAspect="1"/>
          </p:cNvPicPr>
          <p:nvPr/>
        </p:nvPicPr>
        <p:blipFill>
          <a:blip r:embed="rId4"/>
          <a:stretch>
            <a:fillRect/>
          </a:stretch>
        </p:blipFill>
        <p:spPr>
          <a:xfrm>
            <a:off x="230488" y="1729534"/>
            <a:ext cx="5346700" cy="2057400"/>
          </a:xfrm>
          <a:prstGeom prst="rect">
            <a:avLst/>
          </a:prstGeom>
        </p:spPr>
      </p:pic>
    </p:spTree>
    <p:extLst>
      <p:ext uri="{BB962C8B-B14F-4D97-AF65-F5344CB8AC3E}">
        <p14:creationId xmlns:p14="http://schemas.microsoft.com/office/powerpoint/2010/main" val="2210720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Black" panose="020B0A04020102020204"/>
                <a:cs typeface="Arial" panose="020B0604020202090204"/>
              </a:rPr>
              <a:t>Content</a:t>
            </a:r>
            <a:endParaRPr lang="zh-CN" altLang="en-US" dirty="0"/>
          </a:p>
        </p:txBody>
      </p:sp>
      <p:sp>
        <p:nvSpPr>
          <p:cNvPr id="3" name="内容占位符 2"/>
          <p:cNvSpPr>
            <a:spLocks noGrp="1"/>
          </p:cNvSpPr>
          <p:nvPr>
            <p:ph idx="1"/>
          </p:nvPr>
        </p:nvSpPr>
        <p:spPr>
          <a:xfrm>
            <a:off x="628650" y="1369218"/>
            <a:ext cx="7143750" cy="3195161"/>
          </a:xfrm>
        </p:spPr>
        <p:txBody>
          <a:bodyPr vert="horz" lIns="91440" tIns="45720" rIns="91440" bIns="45720" rtlCol="0" anchor="t">
            <a:normAutofit fontScale="40000" lnSpcReduction="20000"/>
          </a:bodyPr>
          <a:lstStyle/>
          <a:p>
            <a:pPr marL="457200" indent="-457200">
              <a:buFont typeface="+mj-lt"/>
              <a:buAutoNum type="arabicPeriod"/>
            </a:pPr>
            <a:r>
              <a:rPr lang="en-US" altLang="zh-CN" sz="3500" b="1" dirty="0">
                <a:latin typeface="Arial" panose="020B0604020202090204"/>
                <a:cs typeface="Arial" panose="020B0604020202090204"/>
              </a:rPr>
              <a:t>Introduction</a:t>
            </a:r>
          </a:p>
          <a:p>
            <a:pPr marL="457200" indent="-457200">
              <a:buFont typeface="+mj-lt"/>
              <a:buAutoNum type="arabicPeriod"/>
            </a:pPr>
            <a:r>
              <a:rPr lang="en-US" altLang="zh-CN" sz="3500" b="1" dirty="0">
                <a:latin typeface="Arial" panose="020B0604020202090204"/>
                <a:cs typeface="Arial" panose="020B0604020202090204"/>
              </a:rPr>
              <a:t>Approach</a:t>
            </a:r>
          </a:p>
          <a:p>
            <a:pPr marL="914400" lvl="1" indent="-285750"/>
            <a:r>
              <a:rPr lang="en-US" altLang="zh-CN" sz="2500" dirty="0">
                <a:latin typeface="Arial" panose="020B0604020202090204"/>
                <a:cs typeface="Arial" panose="020B0604020202090204"/>
              </a:rPr>
              <a:t>Basic network structure</a:t>
            </a:r>
          </a:p>
          <a:p>
            <a:pPr marL="914400" lvl="1" indent="-285750"/>
            <a:r>
              <a:rPr lang="en-US" altLang="zh-CN" sz="2500" dirty="0">
                <a:latin typeface="Arial" panose="020B0604020202090204"/>
                <a:cs typeface="Arial" panose="020B0604020202090204"/>
              </a:rPr>
              <a:t>Knowledge distillation strategy</a:t>
            </a:r>
            <a:endParaRPr lang="zh-CN" altLang="en-US" sz="2500" dirty="0">
              <a:cs typeface="Arial" panose="020B0604020202090204"/>
            </a:endParaRPr>
          </a:p>
          <a:p>
            <a:pPr marL="914400" lvl="1" indent="-285750"/>
            <a:r>
              <a:rPr lang="en-US" altLang="zh-CN" sz="2500" dirty="0">
                <a:latin typeface="Arial" panose="020B0604020202090204"/>
                <a:cs typeface="Arial" panose="020B0604020202090204"/>
              </a:rPr>
              <a:t>Online hard example mining</a:t>
            </a:r>
            <a:endParaRPr lang="zh-CN" altLang="en-US" sz="2500" dirty="0">
              <a:latin typeface="Arial" panose="020B0604020202090204"/>
              <a:cs typeface="Arial" panose="020B0604020202090204"/>
            </a:endParaRPr>
          </a:p>
          <a:p>
            <a:pPr marL="457200" indent="-457200">
              <a:buFont typeface="+mj-lt"/>
              <a:buAutoNum type="arabicPeriod"/>
            </a:pPr>
            <a:r>
              <a:rPr lang="zh-CN" altLang="en-US" sz="3500" b="1" dirty="0">
                <a:latin typeface="Arial" panose="020B0604020202090204"/>
                <a:cs typeface="Arial" panose="020B0604020202090204"/>
              </a:rPr>
              <a:t>Results</a:t>
            </a:r>
            <a:endParaRPr lang="en-US" altLang="zh-CN" sz="3500" b="1" dirty="0">
              <a:latin typeface="Arial" panose="020B0604020202090204"/>
              <a:cs typeface="Arial" panose="020B0604020202090204"/>
            </a:endParaRPr>
          </a:p>
          <a:p>
            <a:pPr marL="914400" lvl="1" indent="-285750"/>
            <a:r>
              <a:rPr lang="en-US" altLang="zh-CN" sz="2500" dirty="0">
                <a:latin typeface="Arial" panose="020B0604020202090204"/>
                <a:cs typeface="Arial" panose="020B0604020202090204"/>
              </a:rPr>
              <a:t>Dataset: Cityscape, Nyudv2</a:t>
            </a:r>
            <a:endParaRPr lang="zh-CN" altLang="en-US" sz="2500" dirty="0">
              <a:cs typeface="Arial" panose="020B0604020202090204"/>
            </a:endParaRPr>
          </a:p>
          <a:p>
            <a:pPr marL="914400" lvl="1" indent="-285750"/>
            <a:r>
              <a:rPr lang="en-US" altLang="zh-CN" sz="2500" dirty="0">
                <a:latin typeface="Arial" panose="020B0604020202090204"/>
                <a:cs typeface="Arial" panose="020B0604020202090204"/>
              </a:rPr>
              <a:t>Experiment results</a:t>
            </a:r>
            <a:endParaRPr lang="zh-CN" altLang="en-US" sz="2500" dirty="0">
              <a:cs typeface="Arial" panose="020B0604020202090204"/>
            </a:endParaRPr>
          </a:p>
          <a:p>
            <a:pPr marL="457200" indent="-457200">
              <a:buAutoNum type="arabicPeriod"/>
            </a:pPr>
            <a:r>
              <a:rPr lang="zh-CN" altLang="en-US" sz="3500" b="1" dirty="0">
                <a:latin typeface="Arial" panose="020B0604020202090204"/>
                <a:cs typeface="Arial" panose="020B0604020202090204"/>
              </a:rPr>
              <a:t>Conclusion</a:t>
            </a:r>
            <a:endParaRPr lang="zh-CN" altLang="en-US" b="1" dirty="0">
              <a:cs typeface="Arial" panose="020B060402020209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Arial Black" panose="020B0A04020102020204"/>
                <a:cs typeface="Arial" panose="020B0604020202090204"/>
              </a:rPr>
              <a:t>Conclusion</a:t>
            </a:r>
          </a:p>
        </p:txBody>
      </p:sp>
      <p:sp>
        <p:nvSpPr>
          <p:cNvPr id="3" name="内容占位符 2"/>
          <p:cNvSpPr>
            <a:spLocks noGrp="1"/>
          </p:cNvSpPr>
          <p:nvPr>
            <p:ph idx="1"/>
          </p:nvPr>
        </p:nvSpPr>
        <p:spPr>
          <a:xfrm>
            <a:off x="4572000" y="1907472"/>
            <a:ext cx="4208768" cy="2034334"/>
          </a:xfrm>
        </p:spPr>
        <p:txBody>
          <a:bodyPr>
            <a:normAutofit/>
          </a:bodyPr>
          <a:lstStyle/>
          <a:p>
            <a:r>
              <a:rPr lang="en-US" altLang="zh-CN" sz="2200" dirty="0">
                <a:solidFill>
                  <a:srgbClr val="ED7F0D"/>
                </a:solidFill>
              </a:rPr>
              <a:t>To be solved</a:t>
            </a:r>
          </a:p>
          <a:p>
            <a:pPr lvl="1"/>
            <a:r>
              <a:rPr lang="en-US" altLang="zh-CN" sz="1500" dirty="0"/>
              <a:t>Effectiveness of OHEM strategy need more test.</a:t>
            </a:r>
          </a:p>
          <a:p>
            <a:pPr lvl="1"/>
            <a:r>
              <a:rPr lang="en-US" altLang="zh-CN" sz="1500" dirty="0"/>
              <a:t>Overfitting is important problem in knowledge distillation</a:t>
            </a:r>
            <a:endParaRPr lang="zh-CN" altLang="en-US" sz="1200" dirty="0"/>
          </a:p>
        </p:txBody>
      </p:sp>
      <p:sp>
        <p:nvSpPr>
          <p:cNvPr id="4" name="文本占位符 3"/>
          <p:cNvSpPr>
            <a:spLocks noGrp="1"/>
          </p:cNvSpPr>
          <p:nvPr>
            <p:ph type="body" sz="half" idx="2"/>
          </p:nvPr>
        </p:nvSpPr>
        <p:spPr>
          <a:xfrm>
            <a:off x="629841" y="1661543"/>
            <a:ext cx="3850777" cy="2946321"/>
          </a:xfrm>
        </p:spPr>
        <p:txBody>
          <a:bodyPr>
            <a:normAutofit/>
          </a:bodyPr>
          <a:lstStyle/>
          <a:p>
            <a:r>
              <a:rPr lang="en-US" altLang="zh-CN" dirty="0">
                <a:solidFill>
                  <a:srgbClr val="ED7F0D"/>
                </a:solidFill>
              </a:rPr>
              <a:t>Stage 2</a:t>
            </a:r>
          </a:p>
          <a:p>
            <a:pPr lvl="1"/>
            <a:r>
              <a:rPr lang="en-US" altLang="zh-CN" dirty="0"/>
              <a:t>Knowledge distillation strategy PI and PA can effectively</a:t>
            </a:r>
            <a:r>
              <a:rPr lang="zh-CN" altLang="en-US" dirty="0"/>
              <a:t> </a:t>
            </a:r>
            <a:r>
              <a:rPr lang="en-US" altLang="zh-CN" dirty="0"/>
              <a:t>improve</a:t>
            </a:r>
            <a:r>
              <a:rPr lang="zh-CN" altLang="en-US" dirty="0"/>
              <a:t> </a:t>
            </a:r>
            <a:r>
              <a:rPr lang="en-US" altLang="zh-CN" dirty="0"/>
              <a:t>results</a:t>
            </a:r>
            <a:r>
              <a:rPr lang="zh-CN" altLang="en-US" dirty="0"/>
              <a:t> </a:t>
            </a:r>
            <a:r>
              <a:rPr lang="en-US" altLang="zh-CN" dirty="0"/>
              <a:t>of</a:t>
            </a:r>
            <a:r>
              <a:rPr lang="zh-CN" altLang="en-US" dirty="0"/>
              <a:t> </a:t>
            </a:r>
            <a:r>
              <a:rPr lang="en-US" altLang="zh-CN" dirty="0"/>
              <a:t>student</a:t>
            </a:r>
            <a:r>
              <a:rPr lang="zh-CN" altLang="en-US" dirty="0"/>
              <a:t> </a:t>
            </a:r>
            <a:r>
              <a:rPr lang="en-US" altLang="zh-SG" dirty="0"/>
              <a:t>net.</a:t>
            </a:r>
            <a:endParaRPr lang="en-US" altLang="zh-CN" dirty="0"/>
          </a:p>
          <a:p>
            <a:r>
              <a:rPr lang="en-US" altLang="zh-CN" dirty="0">
                <a:solidFill>
                  <a:srgbClr val="ED7F0D"/>
                </a:solidFill>
              </a:rPr>
              <a:t>Stage1 and 3</a:t>
            </a:r>
          </a:p>
          <a:p>
            <a:pPr lvl="1"/>
            <a:r>
              <a:rPr lang="en-US" altLang="zh-CN" dirty="0"/>
              <a:t>Parameters in Knowledge distillation</a:t>
            </a:r>
            <a:r>
              <a:rPr lang="zh-CN" altLang="en-US" dirty="0"/>
              <a:t> </a:t>
            </a:r>
            <a:r>
              <a:rPr lang="en-US" altLang="zh-CN" dirty="0"/>
              <a:t>are very sensitive</a:t>
            </a:r>
          </a:p>
          <a:p>
            <a:endParaRPr lang="zh-CN" altLang="en-US" dirty="0"/>
          </a:p>
        </p:txBody>
      </p:sp>
      <p:sp>
        <p:nvSpPr>
          <p:cNvPr id="5" name="Title 1"/>
          <p:cNvSpPr txBox="1"/>
          <p:nvPr/>
        </p:nvSpPr>
        <p:spPr>
          <a:xfrm>
            <a:off x="7621" y="905726"/>
            <a:ext cx="498144" cy="48978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algn="ctr"/>
            <a:r>
              <a:rPr lang="en-GB" sz="2100" b="1" dirty="0">
                <a:solidFill>
                  <a:schemeClr val="bg1"/>
                </a:solidFill>
                <a:latin typeface="Arial" panose="020B0604020202090204"/>
                <a:cs typeface="Arial" panose="020B0604020202090204"/>
              </a:rPr>
              <a:t>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11" y="2689860"/>
            <a:ext cx="6468629" cy="777240"/>
          </a:xfrm>
        </p:spPr>
        <p:txBody>
          <a:bodyPr anchor="ctr">
            <a:normAutofit/>
          </a:bodyPr>
          <a:lstStyle/>
          <a:p>
            <a:pPr>
              <a:lnSpc>
                <a:spcPct val="100000"/>
              </a:lnSpc>
            </a:pPr>
            <a:r>
              <a:rPr lang="en-US" sz="3600" b="1" dirty="0">
                <a:latin typeface="Arial Black" panose="020B0A04020102020204" pitchFamily="34" charset="0"/>
                <a:ea typeface="MS PGothic" charset="0"/>
              </a:rPr>
              <a:t>THANK YOU</a:t>
            </a:r>
            <a:endParaRPr lang="en-GB" sz="3600" b="1" dirty="0">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2311"/>
            <a:ext cx="7886700" cy="757239"/>
          </a:xfrm>
        </p:spPr>
        <p:txBody>
          <a:bodyPr/>
          <a:lstStyle/>
          <a:p>
            <a:r>
              <a:rPr lang="en-US" altLang="zh-CN" b="1" dirty="0">
                <a:latin typeface="Arial" panose="020B0604020202090204"/>
                <a:cs typeface="Arial" panose="020B0604020202090204"/>
              </a:rPr>
              <a:t>Introduction</a:t>
            </a:r>
          </a:p>
        </p:txBody>
      </p:sp>
      <p:sp>
        <p:nvSpPr>
          <p:cNvPr id="3" name="Content Placeholder 2"/>
          <p:cNvSpPr>
            <a:spLocks noGrp="1"/>
          </p:cNvSpPr>
          <p:nvPr>
            <p:ph idx="1"/>
          </p:nvPr>
        </p:nvSpPr>
        <p:spPr>
          <a:xfrm>
            <a:off x="340152" y="1386483"/>
            <a:ext cx="4069604" cy="2520117"/>
          </a:xfrm>
        </p:spPr>
        <p:txBody>
          <a:bodyPr>
            <a:normAutofit lnSpcReduction="10000"/>
          </a:bodyPr>
          <a:lstStyle/>
          <a:p>
            <a:pPr marL="0" indent="0" algn="just">
              <a:lnSpc>
                <a:spcPct val="150000"/>
              </a:lnSpc>
              <a:spcAft>
                <a:spcPts val="600"/>
              </a:spcAft>
              <a:buNone/>
            </a:pPr>
            <a:r>
              <a:rPr lang="en-US" altLang="zh-CN" sz="1800" dirty="0"/>
              <a:t>Semantic Segmentation is to classify each pixel with a label. </a:t>
            </a:r>
            <a:r>
              <a:rPr lang="en-SG" altLang="zh-SG" sz="1800" dirty="0"/>
              <a:t>Deep neural networks have been the dominant solutions for semantic segmentation since the invention of fully convolutional network (FCN). </a:t>
            </a:r>
          </a:p>
          <a:p>
            <a:pPr marL="0" indent="0">
              <a:lnSpc>
                <a:spcPct val="150000"/>
              </a:lnSpc>
              <a:spcAft>
                <a:spcPts val="600"/>
              </a:spcAft>
              <a:buNone/>
            </a:pPr>
            <a:endParaRPr lang="en-US" altLang="zh-CN" sz="1800" dirty="0"/>
          </a:p>
        </p:txBody>
      </p:sp>
      <p:sp>
        <p:nvSpPr>
          <p:cNvPr id="4" name="Title 1"/>
          <p:cNvSpPr txBox="1"/>
          <p:nvPr/>
        </p:nvSpPr>
        <p:spPr>
          <a:xfrm>
            <a:off x="83754" y="550479"/>
            <a:ext cx="483604" cy="44090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1</a:t>
            </a:r>
            <a:endParaRPr lang="en-GB" sz="2100" b="1" dirty="0">
              <a:solidFill>
                <a:schemeClr val="bg1"/>
              </a:solidFill>
            </a:endParaRPr>
          </a:p>
        </p:txBody>
      </p:sp>
      <p:pic>
        <p:nvPicPr>
          <p:cNvPr id="6" name="图片 5">
            <a:extLst>
              <a:ext uri="{FF2B5EF4-FFF2-40B4-BE49-F238E27FC236}">
                <a16:creationId xmlns:a16="http://schemas.microsoft.com/office/drawing/2014/main" id="{FD449E07-41D0-344F-87D2-9D4FB855BD51}"/>
              </a:ext>
            </a:extLst>
          </p:cNvPr>
          <p:cNvPicPr>
            <a:picLocks noChangeAspect="1"/>
          </p:cNvPicPr>
          <p:nvPr/>
        </p:nvPicPr>
        <p:blipFill>
          <a:blip r:embed="rId3"/>
          <a:stretch>
            <a:fillRect/>
          </a:stretch>
        </p:blipFill>
        <p:spPr>
          <a:xfrm>
            <a:off x="4572000" y="1252683"/>
            <a:ext cx="4368800" cy="2781300"/>
          </a:xfrm>
          <a:prstGeom prst="rect">
            <a:avLst/>
          </a:prstGeom>
        </p:spPr>
      </p:pic>
      <p:sp>
        <p:nvSpPr>
          <p:cNvPr id="7" name="矩形 6">
            <a:extLst>
              <a:ext uri="{FF2B5EF4-FFF2-40B4-BE49-F238E27FC236}">
                <a16:creationId xmlns:a16="http://schemas.microsoft.com/office/drawing/2014/main" id="{02AA9CCB-89E7-1A4D-951C-12FC80B73CB2}"/>
              </a:ext>
            </a:extLst>
          </p:cNvPr>
          <p:cNvSpPr/>
          <p:nvPr/>
        </p:nvSpPr>
        <p:spPr>
          <a:xfrm>
            <a:off x="250943" y="4459871"/>
            <a:ext cx="7692251" cy="261610"/>
          </a:xfrm>
          <a:prstGeom prst="rect">
            <a:avLst/>
          </a:prstGeom>
        </p:spPr>
        <p:txBody>
          <a:bodyPr wrap="square">
            <a:spAutoFit/>
          </a:bodyPr>
          <a:lstStyle/>
          <a:p>
            <a:pPr marR="0" lvl="0" algn="just">
              <a:spcBef>
                <a:spcPts val="0"/>
              </a:spcBef>
              <a:spcAft>
                <a:spcPts val="0"/>
              </a:spcAft>
            </a:pP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Long, </a:t>
            </a:r>
            <a:r>
              <a:rPr lang="en-SG" altLang="zh-SG" sz="1100" dirty="0" err="1">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Shelhamer</a:t>
            </a: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 and Darrell, “Fully Convolutional Networks for Semantic Segmentation”, CVPR 2015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2311"/>
            <a:ext cx="7886700" cy="757239"/>
          </a:xfrm>
        </p:spPr>
        <p:txBody>
          <a:bodyPr/>
          <a:lstStyle/>
          <a:p>
            <a:r>
              <a:rPr lang="en-US" altLang="zh-CN" b="1" dirty="0">
                <a:latin typeface="Arial" panose="020B0604020202090204"/>
                <a:cs typeface="Arial" panose="020B0604020202090204"/>
              </a:rPr>
              <a:t>Introduction</a:t>
            </a:r>
          </a:p>
        </p:txBody>
      </p:sp>
      <p:sp>
        <p:nvSpPr>
          <p:cNvPr id="3" name="Content Placeholder 2"/>
          <p:cNvSpPr>
            <a:spLocks noGrp="1"/>
          </p:cNvSpPr>
          <p:nvPr>
            <p:ph idx="1"/>
          </p:nvPr>
        </p:nvSpPr>
        <p:spPr>
          <a:xfrm>
            <a:off x="567358" y="1311691"/>
            <a:ext cx="7886700" cy="757239"/>
          </a:xfrm>
        </p:spPr>
        <p:txBody>
          <a:bodyPr>
            <a:normAutofit/>
          </a:bodyPr>
          <a:lstStyle/>
          <a:p>
            <a:pPr marL="0" indent="0" algn="just">
              <a:lnSpc>
                <a:spcPct val="150000"/>
              </a:lnSpc>
              <a:spcAft>
                <a:spcPts val="600"/>
              </a:spcAft>
              <a:buNone/>
            </a:pPr>
            <a:r>
              <a:rPr lang="en-US" altLang="zh-CN" sz="1800" dirty="0">
                <a:solidFill>
                  <a:srgbClr val="FF0000"/>
                </a:solidFill>
              </a:rPr>
              <a:t>Problem</a:t>
            </a:r>
            <a:r>
              <a:rPr lang="zh-CN" altLang="en-US" sz="1800" dirty="0"/>
              <a:t>：</a:t>
            </a:r>
            <a:r>
              <a:rPr lang="en-US" altLang="zh-CN" sz="1800" dirty="0"/>
              <a:t>The structure of network is more and more complex….</a:t>
            </a:r>
            <a:endParaRPr lang="en-SG" altLang="zh-SG" sz="1800" dirty="0"/>
          </a:p>
          <a:p>
            <a:pPr marL="0" indent="0">
              <a:lnSpc>
                <a:spcPct val="150000"/>
              </a:lnSpc>
              <a:spcAft>
                <a:spcPts val="600"/>
              </a:spcAft>
              <a:buNone/>
            </a:pPr>
            <a:endParaRPr lang="en-US" altLang="zh-CN" sz="1800" dirty="0"/>
          </a:p>
        </p:txBody>
      </p:sp>
      <p:sp>
        <p:nvSpPr>
          <p:cNvPr id="4" name="Title 1"/>
          <p:cNvSpPr txBox="1"/>
          <p:nvPr/>
        </p:nvSpPr>
        <p:spPr>
          <a:xfrm>
            <a:off x="83754" y="550479"/>
            <a:ext cx="483604" cy="44090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1</a:t>
            </a:r>
            <a:endParaRPr lang="en-GB" sz="2100" b="1" dirty="0">
              <a:solidFill>
                <a:schemeClr val="bg1"/>
              </a:solidFill>
            </a:endParaRPr>
          </a:p>
        </p:txBody>
      </p:sp>
      <p:sp>
        <p:nvSpPr>
          <p:cNvPr id="7" name="矩形 6">
            <a:extLst>
              <a:ext uri="{FF2B5EF4-FFF2-40B4-BE49-F238E27FC236}">
                <a16:creationId xmlns:a16="http://schemas.microsoft.com/office/drawing/2014/main" id="{02AA9CCB-89E7-1A4D-951C-12FC80B73CB2}"/>
              </a:ext>
            </a:extLst>
          </p:cNvPr>
          <p:cNvSpPr/>
          <p:nvPr/>
        </p:nvSpPr>
        <p:spPr>
          <a:xfrm>
            <a:off x="250943" y="4459871"/>
            <a:ext cx="8264407" cy="600164"/>
          </a:xfrm>
          <a:prstGeom prst="rect">
            <a:avLst/>
          </a:prstGeom>
        </p:spPr>
        <p:txBody>
          <a:bodyPr wrap="square">
            <a:spAutoFit/>
          </a:bodyPr>
          <a:lstStyle/>
          <a:p>
            <a:pPr marR="0" lvl="0" algn="just">
              <a:spcBef>
                <a:spcPts val="0"/>
              </a:spcBef>
              <a:spcAft>
                <a:spcPts val="0"/>
              </a:spcAft>
            </a:pP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Hinton et al., “Distilling the Knowledge in a Neural Network”, 2015</a:t>
            </a:r>
          </a:p>
          <a:p>
            <a:pPr marR="0" lvl="0" algn="just">
              <a:spcBef>
                <a:spcPts val="0"/>
              </a:spcBef>
              <a:spcAft>
                <a:spcPts val="0"/>
              </a:spcAft>
            </a:pP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Prakhar Ganesh. "Knowledge Distillation : Simplified". , 2019.</a:t>
            </a:r>
          </a:p>
          <a:p>
            <a:pPr marR="0" lvl="0" algn="just">
              <a:spcBef>
                <a:spcPts val="0"/>
              </a:spcBef>
              <a:spcAft>
                <a:spcPts val="0"/>
              </a:spcAft>
            </a:pPr>
            <a:endPar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endParaRPr>
          </a:p>
        </p:txBody>
      </p:sp>
      <p:sp>
        <p:nvSpPr>
          <p:cNvPr id="8" name="Content Placeholder 2">
            <a:extLst>
              <a:ext uri="{FF2B5EF4-FFF2-40B4-BE49-F238E27FC236}">
                <a16:creationId xmlns:a16="http://schemas.microsoft.com/office/drawing/2014/main" id="{AE874E08-00F8-E74F-8E2C-68219B34E6AE}"/>
              </a:ext>
            </a:extLst>
          </p:cNvPr>
          <p:cNvSpPr txBox="1">
            <a:spLocks/>
          </p:cNvSpPr>
          <p:nvPr/>
        </p:nvSpPr>
        <p:spPr>
          <a:xfrm>
            <a:off x="414766" y="2395195"/>
            <a:ext cx="4023419" cy="1367860"/>
          </a:xfrm>
          <a:prstGeom prst="rect">
            <a:avLst/>
          </a:prstGeom>
        </p:spPr>
        <p:txBody>
          <a:bodyPr vert="horz" lIns="91440" tIns="45720" rIns="91440" bIns="45720" rtlCol="0" anchor="t">
            <a:normAutofit fontScale="92500" lnSpcReduction="20000"/>
          </a:bodyPr>
          <a:lstStyle>
            <a:lvl1pPr marL="171450" indent="-171450" algn="l" defTabSz="685800" rtl="0" eaLnBrk="1" latinLnBrk="0" hangingPunct="1">
              <a:lnSpc>
                <a:spcPct val="125000"/>
              </a:lnSpc>
              <a:spcBef>
                <a:spcPts val="0"/>
              </a:spcBef>
              <a:spcAft>
                <a:spcPts val="1200"/>
              </a:spcAft>
              <a:buFont typeface="Arial" panose="020B0604020202090204" pitchFamily="34" charset="0"/>
              <a:buChar char="•"/>
              <a:defRPr sz="2100" kern="1200">
                <a:solidFill>
                  <a:srgbClr val="004282"/>
                </a:solidFill>
                <a:latin typeface="Arial" panose="020B0604020202090204" pitchFamily="34" charset="0"/>
                <a:ea typeface="Arial" panose="020B0604020202090204" pitchFamily="34" charset="0"/>
                <a:cs typeface="Arial" panose="020B0604020202090204" pitchFamily="34" charset="0"/>
              </a:defRPr>
            </a:lvl1pPr>
            <a:lvl2pPr marL="514350" indent="-171450" algn="l" defTabSz="685800" rtl="0" eaLnBrk="1" latinLnBrk="0" hangingPunct="1">
              <a:lnSpc>
                <a:spcPct val="125000"/>
              </a:lnSpc>
              <a:spcBef>
                <a:spcPts val="0"/>
              </a:spcBef>
              <a:spcAft>
                <a:spcPts val="1200"/>
              </a:spcAft>
              <a:buFont typeface="Arial" panose="020B0604020202090204" pitchFamily="34" charset="0"/>
              <a:buChar char="•"/>
              <a:defRPr sz="1800" kern="1200">
                <a:solidFill>
                  <a:srgbClr val="004282"/>
                </a:solidFill>
                <a:latin typeface="Arial" panose="020B0604020202090204" pitchFamily="34" charset="0"/>
                <a:ea typeface="Arial" panose="020B0604020202090204" pitchFamily="34" charset="0"/>
                <a:cs typeface="Arial" panose="020B0604020202090204" pitchFamily="34" charset="0"/>
              </a:defRPr>
            </a:lvl2pPr>
            <a:lvl3pPr marL="857250" indent="-171450" algn="l" defTabSz="685800" rtl="0" eaLnBrk="1" latinLnBrk="0" hangingPunct="1">
              <a:lnSpc>
                <a:spcPct val="125000"/>
              </a:lnSpc>
              <a:spcBef>
                <a:spcPts val="0"/>
              </a:spcBef>
              <a:spcAft>
                <a:spcPts val="1200"/>
              </a:spcAft>
              <a:buFont typeface="Arial" panose="020B0604020202090204" pitchFamily="34" charset="0"/>
              <a:buChar char="•"/>
              <a:defRPr sz="1500" kern="1200">
                <a:solidFill>
                  <a:srgbClr val="004282"/>
                </a:solidFill>
                <a:latin typeface="Arial" panose="020B0604020202090204" pitchFamily="34" charset="0"/>
                <a:ea typeface="Arial" panose="020B0604020202090204" pitchFamily="34" charset="0"/>
                <a:cs typeface="Arial" panose="020B0604020202090204" pitchFamily="34" charset="0"/>
              </a:defRPr>
            </a:lvl3pPr>
            <a:lvl4pPr marL="1200150" indent="-171450" algn="l" defTabSz="685800" rtl="0" eaLnBrk="1" latinLnBrk="0" hangingPunct="1">
              <a:lnSpc>
                <a:spcPct val="125000"/>
              </a:lnSpc>
              <a:spcBef>
                <a:spcPts val="0"/>
              </a:spcBef>
              <a:spcAft>
                <a:spcPts val="1200"/>
              </a:spcAft>
              <a:buFont typeface="Arial" panose="020B0604020202090204" pitchFamily="34" charset="0"/>
              <a:buChar char="•"/>
              <a:defRPr sz="1350" kern="1200">
                <a:solidFill>
                  <a:srgbClr val="004282"/>
                </a:solidFill>
                <a:latin typeface="Arial" panose="020B0604020202090204" pitchFamily="34" charset="0"/>
                <a:ea typeface="Arial" panose="020B0604020202090204" pitchFamily="34" charset="0"/>
                <a:cs typeface="Arial" panose="020B0604020202090204" pitchFamily="34" charset="0"/>
              </a:defRPr>
            </a:lvl4pPr>
            <a:lvl5pPr marL="1543050" indent="-171450" algn="l" defTabSz="685800" rtl="0" eaLnBrk="1" latinLnBrk="0" hangingPunct="1">
              <a:lnSpc>
                <a:spcPct val="125000"/>
              </a:lnSpc>
              <a:spcBef>
                <a:spcPts val="0"/>
              </a:spcBef>
              <a:spcAft>
                <a:spcPts val="1200"/>
              </a:spcAft>
              <a:buFont typeface="Arial" panose="020B0604020202090204" pitchFamily="34" charset="0"/>
              <a:buChar char="•"/>
              <a:defRPr sz="1350" kern="1200">
                <a:solidFill>
                  <a:srgbClr val="004282"/>
                </a:solidFill>
                <a:latin typeface="Arial" panose="020B0604020202090204" pitchFamily="34" charset="0"/>
                <a:ea typeface="Arial" panose="020B0604020202090204" pitchFamily="34" charset="0"/>
                <a:cs typeface="Arial" panose="020B0604020202090204" pitchFamily="34" charset="0"/>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175895" lvl="1" indent="0">
              <a:lnSpc>
                <a:spcPct val="100000"/>
              </a:lnSpc>
              <a:buNone/>
            </a:pPr>
            <a:r>
              <a:rPr lang="en-US" altLang="zh-CN" b="1" dirty="0">
                <a:latin typeface="Arial" panose="020B0604020202090204"/>
                <a:cs typeface="Arial" panose="020B0604020202090204"/>
              </a:rPr>
              <a:t>Knowledge</a:t>
            </a:r>
            <a:r>
              <a:rPr lang="zh-CN" altLang="en-US" b="1" dirty="0">
                <a:latin typeface="Arial" panose="020B0604020202090204"/>
                <a:cs typeface="Arial" panose="020B0604020202090204"/>
              </a:rPr>
              <a:t> </a:t>
            </a:r>
            <a:r>
              <a:rPr lang="en-US" altLang="zh-CN" b="1" dirty="0">
                <a:latin typeface="Arial" panose="020B0604020202090204"/>
                <a:cs typeface="Arial" panose="020B0604020202090204"/>
              </a:rPr>
              <a:t>distillation</a:t>
            </a:r>
          </a:p>
          <a:p>
            <a:pPr marL="461645" lvl="1" indent="-285750">
              <a:lnSpc>
                <a:spcPct val="100000"/>
              </a:lnSpc>
            </a:pPr>
            <a:r>
              <a:rPr lang="en-US" sz="1600" b="1" dirty="0">
                <a:latin typeface="Arial" panose="020B0604020202090204"/>
                <a:cs typeface="Arial" panose="020B0604020202090204"/>
              </a:rPr>
              <a:t>Transfer</a:t>
            </a:r>
            <a:r>
              <a:rPr lang="zh-CN" altLang="en-US" sz="1600" b="1" dirty="0">
                <a:latin typeface="Arial" panose="020B0604020202090204"/>
                <a:cs typeface="Arial" panose="020B0604020202090204"/>
              </a:rPr>
              <a:t> </a:t>
            </a:r>
            <a:r>
              <a:rPr lang="en-US" altLang="zh-CN" sz="1600" b="1" dirty="0">
                <a:latin typeface="Arial" panose="020B0604020202090204"/>
                <a:cs typeface="Arial" panose="020B0604020202090204"/>
              </a:rPr>
              <a:t>the knowledge from complex model to compact model</a:t>
            </a:r>
          </a:p>
          <a:p>
            <a:pPr marL="461645" lvl="1" indent="-285750">
              <a:lnSpc>
                <a:spcPct val="100000"/>
              </a:lnSpc>
            </a:pPr>
            <a:r>
              <a:rPr lang="en-US" sz="1600" b="1" dirty="0">
                <a:latin typeface="Arial" panose="020B0604020202090204"/>
                <a:cs typeface="Arial" panose="020B0604020202090204"/>
              </a:rPr>
              <a:t>Improve the performance of compact model</a:t>
            </a:r>
            <a:endParaRPr lang="en-GB" sz="1600" b="1" dirty="0"/>
          </a:p>
        </p:txBody>
      </p:sp>
      <p:pic>
        <p:nvPicPr>
          <p:cNvPr id="5" name="图片 4">
            <a:extLst>
              <a:ext uri="{FF2B5EF4-FFF2-40B4-BE49-F238E27FC236}">
                <a16:creationId xmlns:a16="http://schemas.microsoft.com/office/drawing/2014/main" id="{CE4AFEF6-475F-F54E-BB02-5FCC0BE8149E}"/>
              </a:ext>
            </a:extLst>
          </p:cNvPr>
          <p:cNvPicPr>
            <a:picLocks noChangeAspect="1"/>
          </p:cNvPicPr>
          <p:nvPr/>
        </p:nvPicPr>
        <p:blipFill>
          <a:blip r:embed="rId3"/>
          <a:stretch>
            <a:fillRect/>
          </a:stretch>
        </p:blipFill>
        <p:spPr>
          <a:xfrm>
            <a:off x="4438185" y="2052490"/>
            <a:ext cx="4508500" cy="2768600"/>
          </a:xfrm>
          <a:prstGeom prst="rect">
            <a:avLst/>
          </a:prstGeom>
        </p:spPr>
      </p:pic>
    </p:spTree>
    <p:extLst>
      <p:ext uri="{BB962C8B-B14F-4D97-AF65-F5344CB8AC3E}">
        <p14:creationId xmlns:p14="http://schemas.microsoft.com/office/powerpoint/2010/main" val="24878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11" y="2689860"/>
            <a:ext cx="6468629" cy="777240"/>
          </a:xfrm>
        </p:spPr>
        <p:txBody>
          <a:bodyPr anchor="ctr">
            <a:normAutofit/>
          </a:bodyPr>
          <a:lstStyle/>
          <a:p>
            <a:pPr>
              <a:lnSpc>
                <a:spcPct val="100000"/>
              </a:lnSpc>
            </a:pPr>
            <a:r>
              <a:rPr lang="en-US" sz="3600" b="1" dirty="0">
                <a:latin typeface="Arial Black" panose="020B0A04020102020204" pitchFamily="34" charset="0"/>
                <a:ea typeface="MS PGothic" charset="0"/>
              </a:rPr>
              <a:t>Approach</a:t>
            </a:r>
            <a:endParaRPr lang="en-GB" sz="3600" b="1" dirty="0">
              <a:latin typeface="Arial Black" panose="020B0A04020102020204" pitchFamily="34" charset="0"/>
            </a:endParaRPr>
          </a:p>
        </p:txBody>
      </p:sp>
      <p:sp>
        <p:nvSpPr>
          <p:cNvPr id="3" name="Title 1">
            <a:extLst>
              <a:ext uri="{FF2B5EF4-FFF2-40B4-BE49-F238E27FC236}">
                <a16:creationId xmlns:a16="http://schemas.microsoft.com/office/drawing/2014/main" id="{A1CB0162-32CD-ED4F-BB68-FDEDBA8C3C9B}"/>
              </a:ext>
            </a:extLst>
          </p:cNvPr>
          <p:cNvSpPr txBox="1"/>
          <p:nvPr/>
        </p:nvSpPr>
        <p:spPr>
          <a:xfrm>
            <a:off x="106056" y="2858029"/>
            <a:ext cx="483604" cy="44090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a:t>
            </a:r>
            <a:endParaRPr lang="en-GB" sz="2100" b="1" dirty="0">
              <a:solidFill>
                <a:schemeClr val="bg1"/>
              </a:solidFill>
            </a:endParaRPr>
          </a:p>
        </p:txBody>
      </p:sp>
    </p:spTree>
    <p:extLst>
      <p:ext uri="{BB962C8B-B14F-4D97-AF65-F5344CB8AC3E}">
        <p14:creationId xmlns:p14="http://schemas.microsoft.com/office/powerpoint/2010/main" val="375828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403320"/>
            <a:ext cx="2992596" cy="1178431"/>
          </a:xfrm>
        </p:spPr>
        <p:txBody>
          <a:bodyPr vert="horz" lIns="91440" tIns="45720" rIns="91440" bIns="45720" rtlCol="0" anchor="ctr">
            <a:noAutofit/>
          </a:bodyPr>
          <a:lstStyle/>
          <a:p>
            <a:r>
              <a:rPr lang="en-US" altLang="zh-CN" b="1" dirty="0">
                <a:latin typeface="Arial" panose="020B0604020202090204"/>
                <a:cs typeface="Arial" panose="020B0604020202090204"/>
              </a:rPr>
              <a:t>Basic network structure</a:t>
            </a:r>
          </a:p>
        </p:txBody>
      </p:sp>
      <p:sp>
        <p:nvSpPr>
          <p:cNvPr id="4" name="Title 1"/>
          <p:cNvSpPr txBox="1"/>
          <p:nvPr/>
        </p:nvSpPr>
        <p:spPr>
          <a:xfrm>
            <a:off x="192837" y="1985071"/>
            <a:ext cx="3017952" cy="213492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marL="285750" indent="-285750" defTabSz="685800">
              <a:spcAft>
                <a:spcPts val="600"/>
              </a:spcAft>
              <a:buFont typeface="Arial" panose="020B0604020202020204" pitchFamily="34" charset="0"/>
              <a:buChar char="•"/>
            </a:pPr>
            <a:r>
              <a:rPr lang="en-US" sz="1600" dirty="0">
                <a:latin typeface="Arial" panose="020B0604020202090204"/>
                <a:cs typeface="Arial" panose="020B0604020202090204"/>
              </a:rPr>
              <a:t>Teacher net help to improve the</a:t>
            </a:r>
            <a:r>
              <a:rPr lang="zh-CN" altLang="en-US" sz="1600" dirty="0">
                <a:latin typeface="Arial" panose="020B0604020202090204"/>
                <a:cs typeface="Arial" panose="020B0604020202090204"/>
              </a:rPr>
              <a:t> </a:t>
            </a:r>
            <a:r>
              <a:rPr lang="en-US" altLang="zh-CN" sz="1600" dirty="0">
                <a:latin typeface="Arial" panose="020B0604020202090204"/>
                <a:cs typeface="Arial" panose="020B0604020202090204"/>
              </a:rPr>
              <a:t>generalization</a:t>
            </a:r>
            <a:r>
              <a:rPr lang="zh-CN" altLang="en-US" sz="1600" dirty="0">
                <a:latin typeface="Arial" panose="020B0604020202090204"/>
                <a:cs typeface="Arial" panose="020B0604020202090204"/>
              </a:rPr>
              <a:t> </a:t>
            </a:r>
            <a:r>
              <a:rPr lang="en-US" altLang="zh-CN" sz="1600" dirty="0">
                <a:latin typeface="Arial" panose="020B0604020202090204"/>
                <a:cs typeface="Arial" panose="020B0604020202090204"/>
              </a:rPr>
              <a:t>ability of Student net</a:t>
            </a:r>
            <a:endParaRPr lang="en-US" sz="1600" dirty="0">
              <a:latin typeface="Arial" panose="020B0604020202090204"/>
              <a:cs typeface="Arial" panose="020B0604020202090204"/>
            </a:endParaRPr>
          </a:p>
          <a:p>
            <a:pPr marL="285750" indent="-285750" defTabSz="685800">
              <a:spcAft>
                <a:spcPts val="600"/>
              </a:spcAft>
              <a:buFont typeface="Arial" panose="020B0604020202020204" pitchFamily="34" charset="0"/>
              <a:buChar char="•"/>
            </a:pPr>
            <a:r>
              <a:rPr lang="en-US" sz="1600" dirty="0">
                <a:latin typeface="Arial" panose="020B0604020202090204"/>
                <a:cs typeface="Arial" panose="020B0604020202090204"/>
              </a:rPr>
              <a:t>Two knowledge distillation strategies: Pixel-wise and Pair-wise</a:t>
            </a: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5C08FE7D-E7A6-444F-939F-2987343F528A}"/>
              </a:ext>
            </a:extLst>
          </p:cNvPr>
          <p:cNvPicPr>
            <a:picLocks noChangeAspect="1"/>
          </p:cNvPicPr>
          <p:nvPr/>
        </p:nvPicPr>
        <p:blipFill>
          <a:blip r:embed="rId3"/>
          <a:stretch>
            <a:fillRect/>
          </a:stretch>
        </p:blipFill>
        <p:spPr>
          <a:xfrm>
            <a:off x="3901071" y="418338"/>
            <a:ext cx="4756231" cy="4304390"/>
          </a:xfrm>
          <a:prstGeom prst="rect">
            <a:avLst/>
          </a:prstGeom>
          <a:effectLst/>
        </p:spPr>
      </p:pic>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2.1</a:t>
            </a:r>
            <a:endParaRPr lang="en-GB" sz="2100" b="1" dirty="0">
              <a:solidFill>
                <a:schemeClr val="bg1"/>
              </a:solidFill>
            </a:endParaRPr>
          </a:p>
        </p:txBody>
      </p:sp>
    </p:spTree>
    <p:extLst>
      <p:ext uri="{BB962C8B-B14F-4D97-AF65-F5344CB8AC3E}">
        <p14:creationId xmlns:p14="http://schemas.microsoft.com/office/powerpoint/2010/main" val="379098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4" y="236928"/>
            <a:ext cx="3373046" cy="1178431"/>
          </a:xfrm>
        </p:spPr>
        <p:txBody>
          <a:bodyPr vert="horz" lIns="91440" tIns="45720" rIns="91440" bIns="45720" rtlCol="0" anchor="ctr">
            <a:noAutofit/>
          </a:bodyPr>
          <a:lstStyle/>
          <a:p>
            <a:r>
              <a:rPr lang="en-US" altLang="zh-CN" b="1" dirty="0" err="1">
                <a:latin typeface="Arial" panose="020B0604020202090204"/>
                <a:cs typeface="Arial" panose="020B0604020202090204"/>
              </a:rPr>
              <a:t>PSPNet</a:t>
            </a:r>
            <a:endParaRPr lang="en-US" altLang="zh-CN" b="1" dirty="0">
              <a:latin typeface="Arial" panose="020B0604020202090204"/>
              <a:cs typeface="Arial" panose="020B0604020202090204"/>
            </a:endParaRPr>
          </a:p>
        </p:txBody>
      </p:sp>
      <p:sp>
        <p:nvSpPr>
          <p:cNvPr id="4" name="Title 1"/>
          <p:cNvSpPr txBox="1"/>
          <p:nvPr/>
        </p:nvSpPr>
        <p:spPr>
          <a:xfrm>
            <a:off x="337803" y="1504286"/>
            <a:ext cx="7981007" cy="213492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marL="285750" indent="-285750" defTabSz="685800">
              <a:spcAft>
                <a:spcPts val="600"/>
              </a:spcAft>
              <a:buFont typeface="Arial" panose="020B0604020202020204" pitchFamily="34" charset="0"/>
              <a:buChar char="•"/>
            </a:pPr>
            <a:r>
              <a:rPr lang="en-US" sz="1600" dirty="0" err="1">
                <a:latin typeface="Arial" panose="020B0604020202090204"/>
                <a:cs typeface="Arial" panose="020B0604020202090204"/>
              </a:rPr>
              <a:t>PSPNet</a:t>
            </a:r>
            <a:r>
              <a:rPr lang="en-US" sz="1600" dirty="0">
                <a:latin typeface="Arial" panose="020B0604020202090204"/>
                <a:cs typeface="Arial" panose="020B0604020202090204"/>
              </a:rPr>
              <a:t>: Add PPM(Pyramid Pooling Module). Using different size of kernels to pooling the feature map X from encoder, </a:t>
            </a:r>
            <a:r>
              <a:rPr lang="en-US" sz="1600" dirty="0" err="1">
                <a:latin typeface="Arial" panose="020B0604020202090204"/>
                <a:cs typeface="Arial" panose="020B0604020202090204"/>
              </a:rPr>
              <a:t>upsample</a:t>
            </a:r>
            <a:r>
              <a:rPr lang="en-US" sz="1600" dirty="0">
                <a:latin typeface="Arial" panose="020B0604020202090204"/>
                <a:cs typeface="Arial" panose="020B0604020202090204"/>
              </a:rPr>
              <a:t> the feature map back to same size of X, then combine the feature map together.  PPM can improve the receptive field of deep layer of network.</a:t>
            </a: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p:txBody>
      </p:sp>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2.1</a:t>
            </a:r>
            <a:endParaRPr lang="en-GB" sz="2100" b="1" dirty="0">
              <a:solidFill>
                <a:schemeClr val="bg1"/>
              </a:solidFill>
            </a:endParaRPr>
          </a:p>
        </p:txBody>
      </p:sp>
      <p:pic>
        <p:nvPicPr>
          <p:cNvPr id="3" name="图片 2">
            <a:extLst>
              <a:ext uri="{FF2B5EF4-FFF2-40B4-BE49-F238E27FC236}">
                <a16:creationId xmlns:a16="http://schemas.microsoft.com/office/drawing/2014/main" id="{ECFF057D-5CF1-A942-AB92-934108FA7016}"/>
              </a:ext>
            </a:extLst>
          </p:cNvPr>
          <p:cNvPicPr>
            <a:picLocks noChangeAspect="1"/>
          </p:cNvPicPr>
          <p:nvPr/>
        </p:nvPicPr>
        <p:blipFill>
          <a:blip r:embed="rId3"/>
          <a:stretch>
            <a:fillRect/>
          </a:stretch>
        </p:blipFill>
        <p:spPr>
          <a:xfrm>
            <a:off x="905572" y="2509767"/>
            <a:ext cx="7413238" cy="2134927"/>
          </a:xfrm>
          <a:prstGeom prst="rect">
            <a:avLst/>
          </a:prstGeom>
        </p:spPr>
      </p:pic>
      <p:sp>
        <p:nvSpPr>
          <p:cNvPr id="9" name="矩形 8">
            <a:extLst>
              <a:ext uri="{FF2B5EF4-FFF2-40B4-BE49-F238E27FC236}">
                <a16:creationId xmlns:a16="http://schemas.microsoft.com/office/drawing/2014/main" id="{ABA9D9F8-C0B9-A040-89D5-0C5F179EC201}"/>
              </a:ext>
            </a:extLst>
          </p:cNvPr>
          <p:cNvSpPr/>
          <p:nvPr/>
        </p:nvSpPr>
        <p:spPr>
          <a:xfrm>
            <a:off x="4881750" y="4712613"/>
            <a:ext cx="4262250" cy="430887"/>
          </a:xfrm>
          <a:prstGeom prst="rect">
            <a:avLst/>
          </a:prstGeom>
        </p:spPr>
        <p:txBody>
          <a:bodyPr wrap="square">
            <a:spAutoFit/>
          </a:bodyPr>
          <a:lstStyle/>
          <a:p>
            <a:pPr marR="0" lvl="0" algn="just">
              <a:spcBef>
                <a:spcPts val="0"/>
              </a:spcBef>
              <a:spcAft>
                <a:spcPts val="0"/>
              </a:spcAft>
            </a:pPr>
            <a:r>
              <a:rPr lang="en-SG" altLang="zh-SG" sz="1100" dirty="0" err="1">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Hengshuang</a:t>
            </a: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 Zhao et al., “Pyramid scene parsing network.”, IEEE 2017</a:t>
            </a:r>
          </a:p>
          <a:p>
            <a:pPr marR="0" lvl="0" algn="just">
              <a:spcBef>
                <a:spcPts val="0"/>
              </a:spcBef>
              <a:spcAft>
                <a:spcPts val="0"/>
              </a:spcAft>
            </a:pPr>
            <a:endPar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68885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4" y="236928"/>
            <a:ext cx="3373046" cy="1178431"/>
          </a:xfrm>
        </p:spPr>
        <p:txBody>
          <a:bodyPr vert="horz" lIns="91440" tIns="45720" rIns="91440" bIns="45720" rtlCol="0" anchor="ctr">
            <a:noAutofit/>
          </a:bodyPr>
          <a:lstStyle/>
          <a:p>
            <a:r>
              <a:rPr lang="en-US" altLang="zh-CN" b="1" dirty="0" err="1">
                <a:latin typeface="Arial" panose="020B0604020202090204"/>
                <a:cs typeface="Arial" panose="020B0604020202090204"/>
              </a:rPr>
              <a:t>ResNet</a:t>
            </a:r>
            <a:endParaRPr lang="en-US" altLang="zh-CN" b="1" dirty="0">
              <a:latin typeface="Arial" panose="020B0604020202090204"/>
              <a:cs typeface="Arial" panose="020B0604020202090204"/>
            </a:endParaRPr>
          </a:p>
        </p:txBody>
      </p:sp>
      <p:sp>
        <p:nvSpPr>
          <p:cNvPr id="4" name="Title 1"/>
          <p:cNvSpPr txBox="1"/>
          <p:nvPr/>
        </p:nvSpPr>
        <p:spPr>
          <a:xfrm>
            <a:off x="6492241" y="1650060"/>
            <a:ext cx="2353711" cy="24316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marL="285750" indent="-285750" defTabSz="685800">
              <a:spcAft>
                <a:spcPts val="600"/>
              </a:spcAft>
              <a:buFont typeface="Arial" panose="020B0604020202020204" pitchFamily="34" charset="0"/>
              <a:buChar char="•"/>
            </a:pPr>
            <a:r>
              <a:rPr lang="en-US" sz="1600" dirty="0" err="1">
                <a:latin typeface="Arial" panose="020B0604020202090204"/>
                <a:cs typeface="Arial" panose="020B0604020202090204"/>
              </a:rPr>
              <a:t>ResNet</a:t>
            </a:r>
            <a:r>
              <a:rPr lang="en-US" sz="1600" dirty="0">
                <a:latin typeface="Arial" panose="020B0604020202090204"/>
                <a:cs typeface="Arial" panose="020B0604020202090204"/>
              </a:rPr>
              <a:t>: Using residual block to build deep network.</a:t>
            </a: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a:p>
            <a:pPr defTabSz="685800">
              <a:spcAft>
                <a:spcPts val="600"/>
              </a:spcAft>
            </a:pPr>
            <a:endParaRPr lang="en-US" sz="1600" dirty="0">
              <a:latin typeface="Arial" panose="020B0604020202090204"/>
              <a:cs typeface="Arial" panose="020B0604020202090204"/>
            </a:endParaRPr>
          </a:p>
          <a:p>
            <a:pPr defTabSz="685800">
              <a:spcAft>
                <a:spcPts val="600"/>
              </a:spcAft>
            </a:pPr>
            <a:r>
              <a:rPr lang="en-US" sz="1600" dirty="0">
                <a:latin typeface="Arial" panose="020B0604020202090204"/>
                <a:cs typeface="Arial" panose="020B0604020202090204"/>
              </a:rPr>
              <a:t>Teacher net: </a:t>
            </a:r>
            <a:r>
              <a:rPr lang="en-US" sz="1600" dirty="0">
                <a:solidFill>
                  <a:srgbClr val="FF0000"/>
                </a:solidFill>
                <a:latin typeface="Arial" panose="020B0604020202090204"/>
                <a:cs typeface="Arial" panose="020B0604020202090204"/>
              </a:rPr>
              <a:t>Resnet101</a:t>
            </a:r>
          </a:p>
          <a:p>
            <a:pPr defTabSz="685800">
              <a:spcAft>
                <a:spcPts val="600"/>
              </a:spcAft>
            </a:pPr>
            <a:r>
              <a:rPr lang="en-US" sz="1600" dirty="0">
                <a:latin typeface="Arial" panose="020B0604020202090204"/>
                <a:cs typeface="Arial" panose="020B0604020202090204"/>
              </a:rPr>
              <a:t>Student net: </a:t>
            </a:r>
            <a:r>
              <a:rPr lang="en-US" sz="1600" dirty="0">
                <a:solidFill>
                  <a:srgbClr val="FF0000"/>
                </a:solidFill>
                <a:latin typeface="Arial" panose="020B0604020202090204"/>
                <a:cs typeface="Arial" panose="020B0604020202090204"/>
              </a:rPr>
              <a:t>Resnet18</a:t>
            </a: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a:p>
            <a:pPr marL="285750" indent="-285750" defTabSz="685800">
              <a:spcAft>
                <a:spcPts val="600"/>
              </a:spcAft>
              <a:buFont typeface="Arial" panose="020B0604020202020204" pitchFamily="34" charset="0"/>
              <a:buChar char="•"/>
            </a:pPr>
            <a:endParaRPr lang="en-US" sz="1600" dirty="0">
              <a:latin typeface="Arial" panose="020B0604020202090204"/>
              <a:cs typeface="Arial" panose="020B0604020202090204"/>
            </a:endParaRPr>
          </a:p>
        </p:txBody>
      </p:sp>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2.1</a:t>
            </a:r>
            <a:endParaRPr lang="en-GB" sz="2100" b="1" dirty="0">
              <a:solidFill>
                <a:schemeClr val="bg1"/>
              </a:solidFill>
            </a:endParaRPr>
          </a:p>
        </p:txBody>
      </p:sp>
      <p:sp>
        <p:nvSpPr>
          <p:cNvPr id="9" name="矩形 8">
            <a:extLst>
              <a:ext uri="{FF2B5EF4-FFF2-40B4-BE49-F238E27FC236}">
                <a16:creationId xmlns:a16="http://schemas.microsoft.com/office/drawing/2014/main" id="{ABA9D9F8-C0B9-A040-89D5-0C5F179EC201}"/>
              </a:ext>
            </a:extLst>
          </p:cNvPr>
          <p:cNvSpPr/>
          <p:nvPr/>
        </p:nvSpPr>
        <p:spPr>
          <a:xfrm>
            <a:off x="4214191" y="4712613"/>
            <a:ext cx="4929809" cy="430887"/>
          </a:xfrm>
          <a:prstGeom prst="rect">
            <a:avLst/>
          </a:prstGeom>
        </p:spPr>
        <p:txBody>
          <a:bodyPr wrap="square">
            <a:spAutoFit/>
          </a:bodyPr>
          <a:lstStyle/>
          <a:p>
            <a:pPr marR="0" lvl="0" algn="just">
              <a:spcBef>
                <a:spcPts val="0"/>
              </a:spcBef>
              <a:spcAft>
                <a:spcPts val="0"/>
              </a:spcAft>
            </a:pPr>
            <a:r>
              <a:rPr lang="en-SG" altLang="zh-SG" sz="1100" dirty="0" err="1">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Kaiming</a:t>
            </a: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 He et al., “Deep Residual Learning for Image Recognition.”, CVPR, 2016</a:t>
            </a:r>
          </a:p>
          <a:p>
            <a:pPr marR="0" lvl="0" algn="just">
              <a:spcBef>
                <a:spcPts val="0"/>
              </a:spcBef>
              <a:spcAft>
                <a:spcPts val="0"/>
              </a:spcAft>
            </a:pPr>
            <a:endPar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endParaRPr>
          </a:p>
        </p:txBody>
      </p:sp>
      <p:pic>
        <p:nvPicPr>
          <p:cNvPr id="6" name="图片 5">
            <a:extLst>
              <a:ext uri="{FF2B5EF4-FFF2-40B4-BE49-F238E27FC236}">
                <a16:creationId xmlns:a16="http://schemas.microsoft.com/office/drawing/2014/main" id="{25F3C1A8-9795-414C-BFD4-6FA6AF8143EB}"/>
              </a:ext>
            </a:extLst>
          </p:cNvPr>
          <p:cNvPicPr>
            <a:picLocks noChangeAspect="1"/>
          </p:cNvPicPr>
          <p:nvPr/>
        </p:nvPicPr>
        <p:blipFill>
          <a:blip r:embed="rId3"/>
          <a:stretch>
            <a:fillRect/>
          </a:stretch>
        </p:blipFill>
        <p:spPr>
          <a:xfrm>
            <a:off x="298047" y="1504286"/>
            <a:ext cx="6194195" cy="2706067"/>
          </a:xfrm>
          <a:prstGeom prst="rect">
            <a:avLst/>
          </a:prstGeom>
        </p:spPr>
      </p:pic>
    </p:spTree>
    <p:extLst>
      <p:ext uri="{BB962C8B-B14F-4D97-AF65-F5344CB8AC3E}">
        <p14:creationId xmlns:p14="http://schemas.microsoft.com/office/powerpoint/2010/main" val="100612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6" y="403321"/>
            <a:ext cx="6510452" cy="815880"/>
          </a:xfrm>
        </p:spPr>
        <p:txBody>
          <a:bodyPr vert="horz" lIns="91440" tIns="45720" rIns="91440" bIns="45720" rtlCol="0" anchor="ctr">
            <a:noAutofit/>
          </a:bodyPr>
          <a:lstStyle/>
          <a:p>
            <a:r>
              <a:rPr lang="en-US" altLang="zh-CN" b="1" dirty="0">
                <a:latin typeface="Arial" panose="020B0604020202090204"/>
                <a:cs typeface="Arial" panose="020B0604020202090204"/>
              </a:rPr>
              <a:t>Knowledge distillation strategy</a:t>
            </a:r>
          </a:p>
        </p:txBody>
      </p:sp>
      <p:sp>
        <p:nvSpPr>
          <p:cNvPr id="4" name="Title 1"/>
          <p:cNvSpPr txBox="1"/>
          <p:nvPr/>
        </p:nvSpPr>
        <p:spPr>
          <a:xfrm>
            <a:off x="219340" y="1426823"/>
            <a:ext cx="4345709" cy="91493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defTabSz="685800">
              <a:spcAft>
                <a:spcPts val="600"/>
              </a:spcAft>
            </a:pPr>
            <a:r>
              <a:rPr lang="en-US" sz="1600" dirty="0">
                <a:latin typeface="Arial" panose="020B0604020202090204"/>
                <a:cs typeface="Arial" panose="020B0604020202090204"/>
              </a:rPr>
              <a:t>1.Pixel-wise distillation(PI)</a:t>
            </a:r>
          </a:p>
          <a:p>
            <a:pPr marL="285750" indent="-285750" defTabSz="685800">
              <a:spcAft>
                <a:spcPts val="600"/>
              </a:spcAft>
              <a:buFont typeface="Arial" panose="020B0604020202020204" pitchFamily="34" charset="0"/>
              <a:buChar char="•"/>
            </a:pPr>
            <a:r>
              <a:rPr lang="en-US" sz="1600" dirty="0">
                <a:latin typeface="Arial" panose="020B0604020202090204"/>
                <a:cs typeface="Arial" panose="020B0604020202090204"/>
              </a:rPr>
              <a:t>Use the predict </a:t>
            </a:r>
            <a:r>
              <a:rPr lang="en-US" sz="1600" dirty="0" err="1">
                <a:latin typeface="Arial" panose="020B0604020202090204"/>
                <a:cs typeface="Arial" panose="020B0604020202090204"/>
              </a:rPr>
              <a:t>softmax</a:t>
            </a:r>
            <a:r>
              <a:rPr lang="en-US" sz="1600" dirty="0">
                <a:latin typeface="Arial" panose="020B0604020202090204"/>
                <a:cs typeface="Arial" panose="020B0604020202090204"/>
              </a:rPr>
              <a:t> value of Teacher net as the soft target.</a:t>
            </a:r>
          </a:p>
        </p:txBody>
      </p:sp>
      <p:sp>
        <p:nvSpPr>
          <p:cNvPr id="12" name="Title 1">
            <a:extLst>
              <a:ext uri="{FF2B5EF4-FFF2-40B4-BE49-F238E27FC236}">
                <a16:creationId xmlns:a16="http://schemas.microsoft.com/office/drawing/2014/main" id="{68D4F182-2113-9941-AC72-DEE5BB40418A}"/>
              </a:ext>
            </a:extLst>
          </p:cNvPr>
          <p:cNvSpPr txBox="1"/>
          <p:nvPr/>
        </p:nvSpPr>
        <p:spPr>
          <a:xfrm>
            <a:off x="96001" y="605694"/>
            <a:ext cx="483604" cy="440901"/>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r>
              <a:rPr lang="en-GB" sz="2100" b="1" dirty="0">
                <a:solidFill>
                  <a:schemeClr val="bg1"/>
                </a:solidFill>
                <a:latin typeface="Arial" panose="020B0604020202090204"/>
                <a:cs typeface="Arial" panose="020B0604020202090204"/>
              </a:rPr>
              <a:t>2.2</a:t>
            </a:r>
            <a:endParaRPr lang="en-GB" sz="2100" b="1" dirty="0">
              <a:solidFill>
                <a:schemeClr val="bg1"/>
              </a:solidFill>
            </a:endParaRPr>
          </a:p>
        </p:txBody>
      </p:sp>
      <p:sp>
        <p:nvSpPr>
          <p:cNvPr id="10" name="Title 1">
            <a:extLst>
              <a:ext uri="{FF2B5EF4-FFF2-40B4-BE49-F238E27FC236}">
                <a16:creationId xmlns:a16="http://schemas.microsoft.com/office/drawing/2014/main" id="{C059D35A-C6E6-1D44-91BE-9AF0B65871FD}"/>
              </a:ext>
            </a:extLst>
          </p:cNvPr>
          <p:cNvSpPr txBox="1"/>
          <p:nvPr/>
        </p:nvSpPr>
        <p:spPr>
          <a:xfrm>
            <a:off x="4565049" y="1362041"/>
            <a:ext cx="4345709" cy="105777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rgbClr val="004282"/>
                </a:solidFill>
                <a:latin typeface="Arial" panose="020B0604020202090204" pitchFamily="34" charset="0"/>
                <a:ea typeface="Arial" panose="020B0604020202090204" pitchFamily="34" charset="0"/>
                <a:cs typeface="Arial" panose="020B0604020202090204" pitchFamily="34" charset="0"/>
              </a:defRPr>
            </a:lvl1pPr>
          </a:lstStyle>
          <a:p>
            <a:pPr defTabSz="685800">
              <a:spcAft>
                <a:spcPts val="600"/>
              </a:spcAft>
            </a:pPr>
            <a:r>
              <a:rPr lang="en-US" sz="1600" dirty="0">
                <a:latin typeface="Arial" panose="020B0604020202090204"/>
                <a:cs typeface="Arial" panose="020B0604020202090204"/>
              </a:rPr>
              <a:t>2.Pair-wise distillation(PA)</a:t>
            </a:r>
          </a:p>
          <a:p>
            <a:pPr marL="285750" indent="-285750" defTabSz="685800">
              <a:spcAft>
                <a:spcPts val="600"/>
              </a:spcAft>
              <a:buFont typeface="Arial" panose="020B0604020202020204" pitchFamily="34" charset="0"/>
              <a:buChar char="•"/>
            </a:pPr>
            <a:r>
              <a:rPr lang="en-US" sz="1600" dirty="0">
                <a:latin typeface="Arial" panose="020B0604020202090204"/>
                <a:cs typeface="Arial" panose="020B0604020202090204"/>
              </a:rPr>
              <a:t>Use spatial continuity(Markov random field) of Teacher net to train the spatial continuity of Student net.</a:t>
            </a:r>
          </a:p>
        </p:txBody>
      </p:sp>
      <p:pic>
        <p:nvPicPr>
          <p:cNvPr id="9" name="图片 8">
            <a:extLst>
              <a:ext uri="{FF2B5EF4-FFF2-40B4-BE49-F238E27FC236}">
                <a16:creationId xmlns:a16="http://schemas.microsoft.com/office/drawing/2014/main" id="{B02DE68D-71A0-134D-A761-719B8DF59003}"/>
              </a:ext>
            </a:extLst>
          </p:cNvPr>
          <p:cNvPicPr>
            <a:picLocks noChangeAspect="1"/>
          </p:cNvPicPr>
          <p:nvPr/>
        </p:nvPicPr>
        <p:blipFill>
          <a:blip r:embed="rId3"/>
          <a:stretch>
            <a:fillRect/>
          </a:stretch>
        </p:blipFill>
        <p:spPr>
          <a:xfrm>
            <a:off x="219340" y="2493401"/>
            <a:ext cx="4200538" cy="2065094"/>
          </a:xfrm>
          <a:prstGeom prst="rect">
            <a:avLst/>
          </a:prstGeom>
        </p:spPr>
      </p:pic>
      <p:pic>
        <p:nvPicPr>
          <p:cNvPr id="14" name="图片 13">
            <a:extLst>
              <a:ext uri="{FF2B5EF4-FFF2-40B4-BE49-F238E27FC236}">
                <a16:creationId xmlns:a16="http://schemas.microsoft.com/office/drawing/2014/main" id="{89DE2FC8-5621-F542-834F-8F5838205352}"/>
              </a:ext>
            </a:extLst>
          </p:cNvPr>
          <p:cNvPicPr>
            <a:picLocks noChangeAspect="1"/>
          </p:cNvPicPr>
          <p:nvPr/>
        </p:nvPicPr>
        <p:blipFill rotWithShape="1">
          <a:blip r:embed="rId4"/>
          <a:srcRect l="1" t="42699" r="-476"/>
          <a:stretch/>
        </p:blipFill>
        <p:spPr>
          <a:xfrm>
            <a:off x="4724124" y="2571750"/>
            <a:ext cx="3806559" cy="1511454"/>
          </a:xfrm>
          <a:prstGeom prst="rect">
            <a:avLst/>
          </a:prstGeom>
        </p:spPr>
      </p:pic>
      <p:sp>
        <p:nvSpPr>
          <p:cNvPr id="15" name="矩形 14">
            <a:extLst>
              <a:ext uri="{FF2B5EF4-FFF2-40B4-BE49-F238E27FC236}">
                <a16:creationId xmlns:a16="http://schemas.microsoft.com/office/drawing/2014/main" id="{8EE05117-CDD1-CA48-AA35-7080AA1A1563}"/>
              </a:ext>
            </a:extLst>
          </p:cNvPr>
          <p:cNvSpPr/>
          <p:nvPr/>
        </p:nvSpPr>
        <p:spPr>
          <a:xfrm>
            <a:off x="2809207" y="4710140"/>
            <a:ext cx="6381005" cy="261610"/>
          </a:xfrm>
          <a:prstGeom prst="rect">
            <a:avLst/>
          </a:prstGeom>
        </p:spPr>
        <p:txBody>
          <a:bodyPr wrap="square">
            <a:spAutoFit/>
          </a:bodyPr>
          <a:lstStyle/>
          <a:p>
            <a:pPr marR="0" lvl="0" algn="just">
              <a:spcBef>
                <a:spcPts val="0"/>
              </a:spcBef>
              <a:spcAft>
                <a:spcPts val="0"/>
              </a:spcAft>
            </a:pPr>
            <a:r>
              <a:rPr lang="en-SG" altLang="zh-SG" sz="1100" dirty="0">
                <a:solidFill>
                  <a:schemeClr val="accent1">
                    <a:lumMod val="50000"/>
                  </a:schemeClr>
                </a:solidFill>
                <a:latin typeface="Times New Roman" panose="02020603050405020304" pitchFamily="18" charset="0"/>
                <a:ea typeface="SimSun" panose="02010600030101010101" pitchFamily="2" charset="-122"/>
                <a:cs typeface="Arial" panose="020B0604020202020204" pitchFamily="34" charset="0"/>
              </a:rPr>
              <a:t>Liu Y ,  Chen K ,  Liu C , et al. “Structured Knowledge Distillation for Semantic Segmentation”. CVPR, 2019.</a:t>
            </a:r>
          </a:p>
        </p:txBody>
      </p:sp>
    </p:spTree>
    <p:extLst>
      <p:ext uri="{BB962C8B-B14F-4D97-AF65-F5344CB8AC3E}">
        <p14:creationId xmlns:p14="http://schemas.microsoft.com/office/powerpoint/2010/main" val="32078346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6932</TotalTime>
  <Words>1007</Words>
  <Application>Microsoft Macintosh PowerPoint</Application>
  <PresentationFormat>全屏显示(16:9)</PresentationFormat>
  <Paragraphs>168</Paragraphs>
  <Slides>21</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SegoeUI</vt:lpstr>
      <vt:lpstr>Arial</vt:lpstr>
      <vt:lpstr>Arial Black</vt:lpstr>
      <vt:lpstr>Calibri</vt:lpstr>
      <vt:lpstr>Cambria Math</vt:lpstr>
      <vt:lpstr>Times New Roman</vt:lpstr>
      <vt:lpstr>Office Theme</vt:lpstr>
      <vt:lpstr>Effective Knowledge Distillation for Semantic Segmentation</vt:lpstr>
      <vt:lpstr>Content</vt:lpstr>
      <vt:lpstr>Introduction</vt:lpstr>
      <vt:lpstr>Introduction</vt:lpstr>
      <vt:lpstr>Approach</vt:lpstr>
      <vt:lpstr>Basic network structure</vt:lpstr>
      <vt:lpstr>PSPNet</vt:lpstr>
      <vt:lpstr>ResNet</vt:lpstr>
      <vt:lpstr>Knowledge distillation strategy</vt:lpstr>
      <vt:lpstr>Online hard example mining</vt:lpstr>
      <vt:lpstr>Loss function</vt:lpstr>
      <vt:lpstr>Results</vt:lpstr>
      <vt:lpstr>Datasets</vt:lpstr>
      <vt:lpstr>Datasets</vt:lpstr>
      <vt:lpstr>Experiments</vt:lpstr>
      <vt:lpstr>Experiments</vt:lpstr>
      <vt:lpstr>Experiments</vt:lpstr>
      <vt:lpstr>Experiments</vt:lpstr>
      <vt:lpstr>Experiments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Yihan LIAN</dc:creator>
  <cp:lastModifiedBy>Yao Yuan</cp:lastModifiedBy>
  <cp:revision>41</cp:revision>
  <dcterms:created xsi:type="dcterms:W3CDTF">2022-04-27T17:49:42Z</dcterms:created>
  <dcterms:modified xsi:type="dcterms:W3CDTF">2022-05-02T13:22:04Z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0x0101002D3D1CA150283D44B24C94C25446B987</vt:lpwstr>
  </property>
  <property fmtid="{D5CDD505-2E9C-101B-9397-08002B2CF9AE}" pid="3" name="KSOProductBuildVer">
    <vt:lpwstr>1033-3.2.0.6370</vt:lpwstr>
  </property>
</Properties>
</file>